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Lst>
  <p:notesMasterIdLst>
    <p:notesMasterId r:id="rId39"/>
  </p:notesMasterIdLst>
  <p:handoutMasterIdLst>
    <p:handoutMasterId r:id="rId40"/>
  </p:handoutMasterIdLst>
  <p:sldIdLst>
    <p:sldId id="441" r:id="rId2"/>
    <p:sldId id="489" r:id="rId3"/>
    <p:sldId id="495" r:id="rId4"/>
    <p:sldId id="651" r:id="rId5"/>
    <p:sldId id="629" r:id="rId6"/>
    <p:sldId id="490" r:id="rId7"/>
    <p:sldId id="488" r:id="rId8"/>
    <p:sldId id="653" r:id="rId9"/>
    <p:sldId id="681" r:id="rId10"/>
    <p:sldId id="280" r:id="rId11"/>
    <p:sldId id="283" r:id="rId12"/>
    <p:sldId id="680" r:id="rId13"/>
    <p:sldId id="690" r:id="rId14"/>
    <p:sldId id="654" r:id="rId15"/>
    <p:sldId id="691" r:id="rId16"/>
    <p:sldId id="689" r:id="rId17"/>
    <p:sldId id="655" r:id="rId18"/>
    <p:sldId id="647" r:id="rId19"/>
    <p:sldId id="643" r:id="rId20"/>
    <p:sldId id="644" r:id="rId21"/>
    <p:sldId id="645" r:id="rId22"/>
    <p:sldId id="646" r:id="rId23"/>
    <p:sldId id="688" r:id="rId24"/>
    <p:sldId id="677" r:id="rId25"/>
    <p:sldId id="685" r:id="rId26"/>
    <p:sldId id="622" r:id="rId27"/>
    <p:sldId id="679" r:id="rId28"/>
    <p:sldId id="652" r:id="rId29"/>
    <p:sldId id="487" r:id="rId30"/>
    <p:sldId id="686" r:id="rId31"/>
    <p:sldId id="675" r:id="rId32"/>
    <p:sldId id="666" r:id="rId33"/>
    <p:sldId id="659" r:id="rId34"/>
    <p:sldId id="678" r:id="rId35"/>
    <p:sldId id="687" r:id="rId36"/>
    <p:sldId id="661" r:id="rId37"/>
    <p:sldId id="682" r:id="rId38"/>
  </p:sldIdLst>
  <p:sldSz cx="16256000" cy="9144000"/>
  <p:notesSz cx="6858000" cy="9144000"/>
  <p:defaultTex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5244" userDrawn="1">
          <p15:clr>
            <a:srgbClr val="A4A3A4"/>
          </p15:clr>
        </p15:guide>
        <p15:guide id="2" orient="horz" pos="5588" userDrawn="1">
          <p15:clr>
            <a:srgbClr val="A4A3A4"/>
          </p15:clr>
        </p15:guide>
        <p15:guide id="3" orient="horz" pos="2274" userDrawn="1">
          <p15:clr>
            <a:srgbClr val="A4A3A4"/>
          </p15:clr>
        </p15:guide>
        <p15:guide id="4" orient="horz" pos="2034" userDrawn="1">
          <p15:clr>
            <a:srgbClr val="A4A3A4"/>
          </p15:clr>
        </p15:guide>
        <p15:guide id="5" orient="horz" pos="165" userDrawn="1">
          <p15:clr>
            <a:srgbClr val="A4A3A4"/>
          </p15:clr>
        </p15:guide>
        <p15:guide id="6" orient="horz" pos="2837" userDrawn="1">
          <p15:clr>
            <a:srgbClr val="A4A3A4"/>
          </p15:clr>
        </p15:guide>
        <p15:guide id="7" orient="horz" pos="498" userDrawn="1">
          <p15:clr>
            <a:srgbClr val="A4A3A4"/>
          </p15:clr>
        </p15:guide>
        <p15:guide id="8" orient="horz" pos="1314" userDrawn="1">
          <p15:clr>
            <a:srgbClr val="A4A3A4"/>
          </p15:clr>
        </p15:guide>
        <p15:guide id="9" pos="10079" userDrawn="1">
          <p15:clr>
            <a:srgbClr val="A4A3A4"/>
          </p15:clr>
        </p15:guide>
        <p15:guide id="10" pos="5120" userDrawn="1">
          <p15:clr>
            <a:srgbClr val="A4A3A4"/>
          </p15:clr>
        </p15:guide>
        <p15:guide id="11" pos="9732" userDrawn="1">
          <p15:clr>
            <a:srgbClr val="A4A3A4"/>
          </p15:clr>
        </p15:guide>
        <p15:guide id="12" pos="160" userDrawn="1">
          <p15:clr>
            <a:srgbClr val="A4A3A4"/>
          </p15:clr>
        </p15:guide>
        <p15:guide id="13" pos="5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194A4"/>
    <a:srgbClr val="B8B2A9"/>
    <a:srgbClr val="EAEAEA"/>
    <a:srgbClr val="FFFFFF"/>
    <a:srgbClr val="32607D"/>
    <a:srgbClr val="31607D"/>
    <a:srgbClr val="BD081C"/>
    <a:srgbClr val="BF607D"/>
    <a:srgbClr val="EBEBEB"/>
    <a:srgbClr val="44819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2" autoAdjust="0"/>
    <p:restoredTop sz="91338" autoAdjust="0"/>
  </p:normalViewPr>
  <p:slideViewPr>
    <p:cSldViewPr snapToGrid="0" snapToObjects="1">
      <p:cViewPr varScale="1">
        <p:scale>
          <a:sx n="80" d="100"/>
          <a:sy n="80" d="100"/>
        </p:scale>
        <p:origin x="216" y="312"/>
      </p:cViewPr>
      <p:guideLst>
        <p:guide orient="horz" pos="5244"/>
        <p:guide orient="horz" pos="5588"/>
        <p:guide orient="horz" pos="2274"/>
        <p:guide orient="horz" pos="2034"/>
        <p:guide orient="horz" pos="165"/>
        <p:guide orient="horz" pos="2837"/>
        <p:guide orient="horz" pos="498"/>
        <p:guide orient="horz" pos="1314"/>
        <p:guide pos="10079"/>
        <p:guide pos="5120"/>
        <p:guide pos="9732"/>
        <p:guide pos="160"/>
        <p:guide pos="5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8" d="100"/>
        <a:sy n="98" d="100"/>
      </p:scale>
      <p:origin x="0" y="910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0B09869-8828-9248-AB44-00BEE2765DEB}" type="datetimeFigureOut">
              <a:rPr lang="en-US" smtClean="0"/>
              <a:t>7/20/24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CC38341-34F6-A846-B97B-303C45A85394}" type="slidenum">
              <a:rPr lang="en-US" smtClean="0"/>
              <a:t>‹#›</a:t>
            </a:fld>
            <a:endParaRPr lang="en-US"/>
          </a:p>
        </p:txBody>
      </p:sp>
    </p:spTree>
    <p:extLst>
      <p:ext uri="{BB962C8B-B14F-4D97-AF65-F5344CB8AC3E}">
        <p14:creationId xmlns:p14="http://schemas.microsoft.com/office/powerpoint/2010/main" val="17447500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FD77C18-3C5D-F34B-B0BF-0447D92CA561}" type="datetimeFigureOut">
              <a:rPr lang="en-US" smtClean="0"/>
              <a:t>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43CEC9-07F1-5646-ADA6-7D9760F8F900}" type="slidenum">
              <a:rPr lang="en-US" smtClean="0"/>
              <a:t>‹#›</a:t>
            </a:fld>
            <a:endParaRPr lang="en-US"/>
          </a:p>
        </p:txBody>
      </p:sp>
    </p:spTree>
    <p:extLst>
      <p:ext uri="{BB962C8B-B14F-4D97-AF65-F5344CB8AC3E}">
        <p14:creationId xmlns:p14="http://schemas.microsoft.com/office/powerpoint/2010/main" val="753782504"/>
      </p:ext>
    </p:extLst>
  </p:cSld>
  <p:clrMap bg1="lt1" tx1="dk1" bg2="lt2" tx2="dk2" accent1="accent1" accent2="accent2" accent3="accent3" accent4="accent4" accent5="accent5" accent6="accent6" hlink="hlink" folHlink="folHlink"/>
  <p:hf hdr="0" ftr="0" dt="0"/>
  <p:notesStyle>
    <a:lvl1pPr marL="0" algn="l" defTabSz="457124" rtl="0" eaLnBrk="1" latinLnBrk="0" hangingPunct="1">
      <a:defRPr sz="1200" kern="1200">
        <a:solidFill>
          <a:schemeClr val="tx1"/>
        </a:solidFill>
        <a:latin typeface="+mn-lt"/>
        <a:ea typeface="+mn-ea"/>
        <a:cs typeface="+mn-cs"/>
      </a:defRPr>
    </a:lvl1pPr>
    <a:lvl2pPr marL="457124" algn="l" defTabSz="457124" rtl="0" eaLnBrk="1" latinLnBrk="0" hangingPunct="1">
      <a:defRPr sz="1200" kern="1200">
        <a:solidFill>
          <a:schemeClr val="tx1"/>
        </a:solidFill>
        <a:latin typeface="+mn-lt"/>
        <a:ea typeface="+mn-ea"/>
        <a:cs typeface="+mn-cs"/>
      </a:defRPr>
    </a:lvl2pPr>
    <a:lvl3pPr marL="914250" algn="l" defTabSz="457124" rtl="0" eaLnBrk="1" latinLnBrk="0" hangingPunct="1">
      <a:defRPr sz="1200" kern="1200">
        <a:solidFill>
          <a:schemeClr val="tx1"/>
        </a:solidFill>
        <a:latin typeface="+mn-lt"/>
        <a:ea typeface="+mn-ea"/>
        <a:cs typeface="+mn-cs"/>
      </a:defRPr>
    </a:lvl3pPr>
    <a:lvl4pPr marL="1371374" algn="l" defTabSz="457124" rtl="0" eaLnBrk="1" latinLnBrk="0" hangingPunct="1">
      <a:defRPr sz="1200" kern="1200">
        <a:solidFill>
          <a:schemeClr val="tx1"/>
        </a:solidFill>
        <a:latin typeface="+mn-lt"/>
        <a:ea typeface="+mn-ea"/>
        <a:cs typeface="+mn-cs"/>
      </a:defRPr>
    </a:lvl4pPr>
    <a:lvl5pPr marL="1828498" algn="l" defTabSz="457124" rtl="0" eaLnBrk="1" latinLnBrk="0" hangingPunct="1">
      <a:defRPr sz="1200" kern="1200">
        <a:solidFill>
          <a:schemeClr val="tx1"/>
        </a:solidFill>
        <a:latin typeface="+mn-lt"/>
        <a:ea typeface="+mn-ea"/>
        <a:cs typeface="+mn-cs"/>
      </a:defRPr>
    </a:lvl5pPr>
    <a:lvl6pPr marL="2285621" algn="l" defTabSz="457124" rtl="0" eaLnBrk="1" latinLnBrk="0" hangingPunct="1">
      <a:defRPr sz="1200" kern="1200">
        <a:solidFill>
          <a:schemeClr val="tx1"/>
        </a:solidFill>
        <a:latin typeface="+mn-lt"/>
        <a:ea typeface="+mn-ea"/>
        <a:cs typeface="+mn-cs"/>
      </a:defRPr>
    </a:lvl6pPr>
    <a:lvl7pPr marL="2742747" algn="l" defTabSz="457124" rtl="0" eaLnBrk="1" latinLnBrk="0" hangingPunct="1">
      <a:defRPr sz="1200" kern="1200">
        <a:solidFill>
          <a:schemeClr val="tx1"/>
        </a:solidFill>
        <a:latin typeface="+mn-lt"/>
        <a:ea typeface="+mn-ea"/>
        <a:cs typeface="+mn-cs"/>
      </a:defRPr>
    </a:lvl7pPr>
    <a:lvl8pPr marL="3199871" algn="l" defTabSz="457124" rtl="0" eaLnBrk="1" latinLnBrk="0" hangingPunct="1">
      <a:defRPr sz="1200" kern="1200">
        <a:solidFill>
          <a:schemeClr val="tx1"/>
        </a:solidFill>
        <a:latin typeface="+mn-lt"/>
        <a:ea typeface="+mn-ea"/>
        <a:cs typeface="+mn-cs"/>
      </a:defRPr>
    </a:lvl8pPr>
    <a:lvl9pPr marL="3656995" algn="l" defTabSz="45712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0</a:t>
            </a:fld>
            <a:endParaRPr lang="en-US"/>
          </a:p>
        </p:txBody>
      </p:sp>
    </p:spTree>
    <p:extLst>
      <p:ext uri="{BB962C8B-B14F-4D97-AF65-F5344CB8AC3E}">
        <p14:creationId xmlns:p14="http://schemas.microsoft.com/office/powerpoint/2010/main" val="2213011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E43CEC9-07F1-5646-ADA6-7D9760F8F900}" type="slidenum">
              <a:rPr lang="en-US" smtClean="0"/>
              <a:t>25</a:t>
            </a:fld>
            <a:endParaRPr lang="en-US"/>
          </a:p>
        </p:txBody>
      </p:sp>
    </p:spTree>
    <p:extLst>
      <p:ext uri="{BB962C8B-B14F-4D97-AF65-F5344CB8AC3E}">
        <p14:creationId xmlns:p14="http://schemas.microsoft.com/office/powerpoint/2010/main" val="430630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Shape 588"/>
          <p:cNvSpPr>
            <a:spLocks noGrp="1" noRot="1" noChangeAspect="1"/>
          </p:cNvSpPr>
          <p:nvPr>
            <p:ph type="sldImg"/>
          </p:nvPr>
        </p:nvSpPr>
        <p:spPr>
          <a:prstGeom prst="rect">
            <a:avLst/>
          </a:prstGeom>
        </p:spPr>
        <p:txBody>
          <a:bodyPr/>
          <a:lstStyle/>
          <a:p>
            <a:endParaRPr/>
          </a:p>
        </p:txBody>
      </p:sp>
      <p:sp>
        <p:nvSpPr>
          <p:cNvPr id="589" name="Shape 589"/>
          <p:cNvSpPr>
            <a:spLocks noGrp="1"/>
          </p:cNvSpPr>
          <p:nvPr>
            <p:ph type="body" sz="quarter" idx="1"/>
          </p:nvPr>
        </p:nvSpPr>
        <p:spPr>
          <a:prstGeom prst="rect">
            <a:avLst/>
          </a:prstGeom>
        </p:spPr>
        <p:txBody>
          <a:bodyPr/>
          <a:lstStyle/>
          <a:p>
            <a:pPr marL="0" indent="0">
              <a:buClr>
                <a:schemeClr val="accent2">
                  <a:hueOff val="-397790"/>
                  <a:satOff val="91878"/>
                  <a:lumOff val="-61072"/>
                </a:schemeClr>
              </a:buClr>
              <a:buSzPct val="70000"/>
              <a:buFont typeface="Zapf Dingbats"/>
              <a:buNone/>
            </a:pPr>
            <a:endParaRPr dirty="0"/>
          </a:p>
        </p:txBody>
      </p:sp>
    </p:spTree>
    <p:extLst>
      <p:ext uri="{BB962C8B-B14F-4D97-AF65-F5344CB8AC3E}">
        <p14:creationId xmlns:p14="http://schemas.microsoft.com/office/powerpoint/2010/main" val="2313033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8</a:t>
            </a:fld>
            <a:endParaRPr lang="en-US"/>
          </a:p>
        </p:txBody>
      </p:sp>
    </p:spTree>
    <p:extLst>
      <p:ext uri="{BB962C8B-B14F-4D97-AF65-F5344CB8AC3E}">
        <p14:creationId xmlns:p14="http://schemas.microsoft.com/office/powerpoint/2010/main" val="1255005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11</a:t>
            </a:fld>
            <a:endParaRPr lang="en-US"/>
          </a:p>
        </p:txBody>
      </p:sp>
    </p:spTree>
    <p:extLst>
      <p:ext uri="{BB962C8B-B14F-4D97-AF65-F5344CB8AC3E}">
        <p14:creationId xmlns:p14="http://schemas.microsoft.com/office/powerpoint/2010/main" val="860466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13</a:t>
            </a:fld>
            <a:endParaRPr lang="en-US"/>
          </a:p>
        </p:txBody>
      </p:sp>
    </p:spTree>
    <p:extLst>
      <p:ext uri="{BB962C8B-B14F-4D97-AF65-F5344CB8AC3E}">
        <p14:creationId xmlns:p14="http://schemas.microsoft.com/office/powerpoint/2010/main" val="3783839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15</a:t>
            </a:fld>
            <a:endParaRPr lang="en-US"/>
          </a:p>
        </p:txBody>
      </p:sp>
    </p:spTree>
    <p:extLst>
      <p:ext uri="{BB962C8B-B14F-4D97-AF65-F5344CB8AC3E}">
        <p14:creationId xmlns:p14="http://schemas.microsoft.com/office/powerpoint/2010/main" val="2975723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16</a:t>
            </a:fld>
            <a:endParaRPr lang="en-US"/>
          </a:p>
        </p:txBody>
      </p:sp>
    </p:spTree>
    <p:extLst>
      <p:ext uri="{BB962C8B-B14F-4D97-AF65-F5344CB8AC3E}">
        <p14:creationId xmlns:p14="http://schemas.microsoft.com/office/powerpoint/2010/main" val="1425399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17</a:t>
            </a:fld>
            <a:endParaRPr lang="en-US"/>
          </a:p>
        </p:txBody>
      </p:sp>
    </p:spTree>
    <p:extLst>
      <p:ext uri="{BB962C8B-B14F-4D97-AF65-F5344CB8AC3E}">
        <p14:creationId xmlns:p14="http://schemas.microsoft.com/office/powerpoint/2010/main" val="261901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43CEC9-07F1-5646-ADA6-7D9760F8F900}" type="slidenum">
              <a:rPr lang="en-US" smtClean="0"/>
              <a:t>22</a:t>
            </a:fld>
            <a:endParaRPr lang="en-US"/>
          </a:p>
        </p:txBody>
      </p:sp>
    </p:spTree>
    <p:extLst>
      <p:ext uri="{BB962C8B-B14F-4D97-AF65-F5344CB8AC3E}">
        <p14:creationId xmlns:p14="http://schemas.microsoft.com/office/powerpoint/2010/main" val="2619016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plash Screen">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5F4F9A9F-7896-57EC-90FF-0D3299EEFA87}"/>
              </a:ext>
            </a:extLst>
          </p:cNvPr>
          <p:cNvGrpSpPr/>
          <p:nvPr userDrawn="1"/>
        </p:nvGrpSpPr>
        <p:grpSpPr>
          <a:xfrm>
            <a:off x="6507511" y="2957912"/>
            <a:ext cx="3246449" cy="3246750"/>
            <a:chOff x="6508145" y="2957911"/>
            <a:chExt cx="3246767" cy="3246751"/>
          </a:xfrm>
        </p:grpSpPr>
        <p:sp>
          <p:nvSpPr>
            <p:cNvPr id="4" name="Shape 6"/>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8" name="Group 7">
              <a:extLst>
                <a:ext uri="{FF2B5EF4-FFF2-40B4-BE49-F238E27FC236}">
                  <a16:creationId xmlns:a16="http://schemas.microsoft.com/office/drawing/2014/main" id="{D1680EF3-12A4-4FF0-59F3-2BD19BDDDAF8}"/>
                </a:ext>
              </a:extLst>
            </p:cNvPr>
            <p:cNvGrpSpPr>
              <a:grpSpLocks noChangeAspect="1"/>
            </p:cNvGrpSpPr>
            <p:nvPr userDrawn="1"/>
          </p:nvGrpSpPr>
          <p:grpSpPr>
            <a:xfrm>
              <a:off x="7215340" y="3657600"/>
              <a:ext cx="1826908" cy="1828800"/>
              <a:chOff x="7588313" y="1736166"/>
              <a:chExt cx="1075492" cy="1076606"/>
            </a:xfrm>
          </p:grpSpPr>
          <p:sp>
            <p:nvSpPr>
              <p:cNvPr id="9" name="Shape 29">
                <a:extLst>
                  <a:ext uri="{FF2B5EF4-FFF2-40B4-BE49-F238E27FC236}">
                    <a16:creationId xmlns:a16="http://schemas.microsoft.com/office/drawing/2014/main" id="{59A1D131-DAB0-F147-12D3-D4AFEEFE2CF3}"/>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0" name="Picture 9" descr="A picture containing text, sign, clipart&#10;&#10;Description automatically generated">
                <a:extLst>
                  <a:ext uri="{FF2B5EF4-FFF2-40B4-BE49-F238E27FC236}">
                    <a16:creationId xmlns:a16="http://schemas.microsoft.com/office/drawing/2014/main" id="{3EFFB8B4-2534-726B-3F00-F3CE3054CB54}"/>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1445279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gue + Corporate Image (Full) ">
    <p:bg>
      <p:bgPr>
        <a:solidFill>
          <a:srgbClr val="000000"/>
        </a:solidFill>
        <a:effectLst/>
      </p:bgPr>
    </p:bg>
    <p:spTree>
      <p:nvGrpSpPr>
        <p:cNvPr id="1" name=""/>
        <p:cNvGrpSpPr/>
        <p:nvPr/>
      </p:nvGrpSpPr>
      <p:grpSpPr>
        <a:xfrm>
          <a:off x="0" y="0"/>
          <a:ext cx="0" cy="0"/>
          <a:chOff x="0" y="0"/>
          <a:chExt cx="0" cy="0"/>
        </a:xfrm>
      </p:grpSpPr>
      <p:pic>
        <p:nvPicPr>
          <p:cNvPr id="16" name="1462705_10100239331005570_1408880881_o.jpg"/>
          <p:cNvPicPr/>
          <p:nvPr userDrawn="1"/>
        </p:nvPicPr>
        <p:blipFill>
          <a:blip r:embed="rId2">
            <a:extLst>
              <a:ext uri="{BEBA8EAE-BF5A-486C-A8C5-ECC9F3942E4B}">
                <a14:imgProps xmlns:a14="http://schemas.microsoft.com/office/drawing/2010/main">
                  <a14:imgLayer r:embed="rId3">
                    <a14:imgEffect>
                      <a14:brightnessContrast bright="40000"/>
                    </a14:imgEffect>
                  </a14:imgLayer>
                </a14:imgProps>
              </a:ext>
            </a:extLst>
          </a:blip>
          <a:srcRect/>
          <a:stretch/>
        </p:blipFill>
        <p:spPr>
          <a:xfrm>
            <a:off x="0" y="0"/>
            <a:ext cx="16256000" cy="9144000"/>
          </a:xfrm>
          <a:prstGeom prst="rect">
            <a:avLst/>
          </a:prstGeom>
          <a:ln w="3175">
            <a:miter lim="400000"/>
          </a:ln>
        </p:spPr>
      </p:pic>
      <p:sp>
        <p:nvSpPr>
          <p:cNvPr id="3" name="Subtitle 2"/>
          <p:cNvSpPr>
            <a:spLocks noGrp="1"/>
          </p:cNvSpPr>
          <p:nvPr>
            <p:ph type="subTitle" idx="1" hasCustomPrompt="1"/>
          </p:nvPr>
        </p:nvSpPr>
        <p:spPr>
          <a:xfrm>
            <a:off x="507659" y="4867955"/>
            <a:ext cx="15229570" cy="913842"/>
          </a:xfrm>
        </p:spPr>
        <p:txBody>
          <a:bodyPr lIns="0" rIns="0"/>
          <a:lstStyle>
            <a:lvl1pPr marL="0" indent="0" algn="ctr">
              <a:buNone/>
              <a:defRPr sz="4299" b="0" i="1">
                <a:solidFill>
                  <a:srgbClr val="EBEBEB"/>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rgbClr val="FFFFFF"/>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Tree>
    <p:extLst>
      <p:ext uri="{BB962C8B-B14F-4D97-AF65-F5344CB8AC3E}">
        <p14:creationId xmlns:p14="http://schemas.microsoft.com/office/powerpoint/2010/main" val="3723880829"/>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Image Full Bleed - Custom No Branding">
    <p:bg>
      <p:bgPr>
        <a:solidFill>
          <a:srgbClr val="000000"/>
        </a:solidFill>
        <a:effectLst/>
      </p:bgPr>
    </p:bg>
    <p:spTree>
      <p:nvGrpSpPr>
        <p:cNvPr id="1" name=""/>
        <p:cNvGrpSpPr/>
        <p:nvPr/>
      </p:nvGrpSpPr>
      <p:grpSpPr>
        <a:xfrm>
          <a:off x="0" y="0"/>
          <a:ext cx="0" cy="0"/>
          <a:chOff x="0" y="0"/>
          <a:chExt cx="0" cy="0"/>
        </a:xfrm>
      </p:grpSpPr>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sp>
        <p:nvSpPr>
          <p:cNvPr id="5" name="Picture Placeholder 4"/>
          <p:cNvSpPr>
            <a:spLocks noGrp="1"/>
          </p:cNvSpPr>
          <p:nvPr>
            <p:ph type="pic" sz="quarter" idx="16" hasCustomPrompt="1"/>
          </p:nvPr>
        </p:nvSpPr>
        <p:spPr>
          <a:xfrm>
            <a:off x="0" y="0"/>
            <a:ext cx="16256000" cy="9144000"/>
          </a:xfrm>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rgbClr val="FFFFFF"/>
                </a:solidFill>
                <a:latin typeface="Helvetica Neue"/>
                <a:cs typeface="Helvetica Neue"/>
              </a:defRPr>
            </a:lvl1pPr>
          </a:lstStyle>
          <a:p>
            <a:r>
              <a:rPr lang="en-US" dirty="0"/>
              <a:t>Paste or insert image here.  </a:t>
            </a:r>
          </a:p>
          <a:p>
            <a:r>
              <a:rPr lang="en-US" dirty="0"/>
              <a:t>(Image Full Bleed - Custom No Branding)</a:t>
            </a:r>
            <a:br>
              <a:rPr lang="en-US" dirty="0"/>
            </a:br>
            <a:r>
              <a:rPr lang="en-US" dirty="0"/>
              <a:t>Set transparency on image to allow black to bleed through to get text to pop when needed</a:t>
            </a:r>
          </a:p>
          <a:p>
            <a:endParaRPr lang="en-US" dirty="0"/>
          </a:p>
          <a:p>
            <a:endParaRPr lang="en-US" dirty="0"/>
          </a:p>
        </p:txBody>
      </p:sp>
    </p:spTree>
    <p:extLst>
      <p:ext uri="{BB962C8B-B14F-4D97-AF65-F5344CB8AC3E}">
        <p14:creationId xmlns:p14="http://schemas.microsoft.com/office/powerpoint/2010/main" val="4103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407547"/>
            <a:ext cx="14631458" cy="512064"/>
          </a:xfrm>
        </p:spPr>
        <p:txBody>
          <a:bodyPr anchor="t"/>
          <a:lstStyle>
            <a:lvl1pPr algn="ctr">
              <a:defRPr sz="3099" b="0" i="1">
                <a:solidFill>
                  <a:srgbClr val="98938A"/>
                </a:solidFill>
                <a:latin typeface="Georgia"/>
                <a:cs typeface="Georgia"/>
              </a:defRPr>
            </a:lvl1pPr>
          </a:lstStyle>
          <a:p>
            <a:pPr lvl="0"/>
            <a:r>
              <a:rPr lang="en-US" dirty="0"/>
              <a:t>Click to edit master text styles</a:t>
            </a:r>
          </a:p>
        </p:txBody>
      </p:sp>
      <p:sp>
        <p:nvSpPr>
          <p:cNvPr id="3" name="Content Placeholder 2"/>
          <p:cNvSpPr>
            <a:spLocks noGrp="1"/>
          </p:cNvSpPr>
          <p:nvPr>
            <p:ph idx="1" hasCustomPrompt="1"/>
          </p:nvPr>
        </p:nvSpPr>
        <p:spPr>
          <a:xfrm>
            <a:off x="668957" y="2432842"/>
            <a:ext cx="14771147" cy="5504516"/>
          </a:xfrm>
        </p:spPr>
        <p:txBody>
          <a:bodyPr/>
          <a:lstStyle>
            <a:lvl1pPr>
              <a:lnSpc>
                <a:spcPct val="90000"/>
              </a:lnSpc>
              <a:defRPr/>
            </a:lvl1pPr>
            <a:lvl2pPr>
              <a:lnSpc>
                <a:spcPct val="90000"/>
              </a:lnSpc>
              <a:defRPr/>
            </a:lvl2pPr>
            <a:lvl3pPr>
              <a:lnSpc>
                <a:spcPct val="90000"/>
              </a:lnSpc>
              <a:defRPr sz="2000"/>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770237"/>
            <a:ext cx="14631460" cy="618302"/>
          </a:xfrm>
        </p:spPr>
        <p:txBody>
          <a:bodyPr/>
          <a:lstStyle>
            <a:lvl1pPr>
              <a:defRPr>
                <a:latin typeface="Helvetica Neue"/>
                <a:cs typeface="Helvetica Neue"/>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endParaRPr lang="en-US" dirty="0"/>
          </a:p>
        </p:txBody>
      </p:sp>
      <p:sp>
        <p:nvSpPr>
          <p:cNvPr id="5"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40"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1"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2" name="Straight Connector 41"/>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5"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4"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402885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39343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2" name="Title 1"/>
          <p:cNvSpPr>
            <a:spLocks noGrp="1"/>
          </p:cNvSpPr>
          <p:nvPr>
            <p:ph type="title" hasCustomPrompt="1"/>
          </p:nvPr>
        </p:nvSpPr>
        <p:spPr>
          <a:xfrm>
            <a:off x="818201" y="767149"/>
            <a:ext cx="14631460" cy="624485"/>
          </a:xfrm>
        </p:spPr>
        <p:txBody>
          <a:body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1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16" name="Straight Connector 1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1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2"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8893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uble Line Title ">
    <p:spTree>
      <p:nvGrpSpPr>
        <p:cNvPr id="1" name=""/>
        <p:cNvGrpSpPr/>
        <p:nvPr/>
      </p:nvGrpSpPr>
      <p:grpSpPr>
        <a:xfrm>
          <a:off x="0" y="0"/>
          <a:ext cx="0" cy="0"/>
          <a:chOff x="0" y="0"/>
          <a:chExt cx="0" cy="0"/>
        </a:xfrm>
      </p:grpSpPr>
      <p:sp>
        <p:nvSpPr>
          <p:cNvPr id="7" name="Text Placeholder 6"/>
          <p:cNvSpPr>
            <a:spLocks noGrp="1"/>
          </p:cNvSpPr>
          <p:nvPr>
            <p:ph type="body" idx="12" hasCustomPrompt="1"/>
          </p:nvPr>
        </p:nvSpPr>
        <p:spPr>
          <a:xfrm>
            <a:off x="818203" y="1959726"/>
            <a:ext cx="14631458" cy="512064"/>
          </a:xfrm>
        </p:spPr>
        <p:txBody>
          <a:bodyPr anchor="t"/>
          <a:lstStyle>
            <a:lvl1pPr algn="ctr">
              <a:defRPr sz="3099" b="0" i="1">
                <a:solidFill>
                  <a:srgbClr val="98938A"/>
                </a:solidFill>
                <a:latin typeface="Georgia"/>
                <a:cs typeface="Georgia"/>
              </a:defRPr>
            </a:lvl1pPr>
          </a:lstStyle>
          <a:p>
            <a:pPr lvl="0"/>
            <a:r>
              <a:rPr lang="en-US" dirty="0"/>
              <a:t>Optional subtitle</a:t>
            </a:r>
          </a:p>
        </p:txBody>
      </p:sp>
      <p:sp>
        <p:nvSpPr>
          <p:cNvPr id="3" name="Content Placeholder 2"/>
          <p:cNvSpPr>
            <a:spLocks noGrp="1"/>
          </p:cNvSpPr>
          <p:nvPr>
            <p:ph idx="1" hasCustomPrompt="1"/>
          </p:nvPr>
        </p:nvSpPr>
        <p:spPr>
          <a:xfrm>
            <a:off x="668957" y="3110204"/>
            <a:ext cx="14771147" cy="521623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18201" y="678077"/>
            <a:ext cx="14631460" cy="1266708"/>
          </a:xfrm>
        </p:spPr>
        <p:txBody>
          <a:bodyPr anchor="t"/>
          <a:lstStyle>
            <a:lvl1pPr>
              <a:lnSpc>
                <a:spcPct val="80000"/>
              </a:lnSpc>
              <a:defRPr/>
            </a:lvl1pPr>
          </a:lstStyle>
          <a:p>
            <a:r>
              <a:rPr lang="en-US" dirty="0"/>
              <a:t>Click to edit master title style</a:t>
            </a:r>
          </a:p>
        </p:txBody>
      </p:sp>
      <p:sp>
        <p:nvSpPr>
          <p:cNvPr id="4" name="Footer Placeholder 4"/>
          <p:cNvSpPr>
            <a:spLocks noGrp="1"/>
          </p:cNvSpPr>
          <p:nvPr>
            <p:ph type="ftr" sz="quarter" idx="10"/>
          </p:nvPr>
        </p:nvSpPr>
        <p:spPr/>
        <p:txBody>
          <a:bodyPr/>
          <a:lstStyle>
            <a:lvl1pPr>
              <a:defRPr/>
            </a:lvl1pPr>
          </a:lstStyle>
          <a:p>
            <a:pPr>
              <a:defRPr/>
            </a:pPr>
            <a:r>
              <a:rPr lang="en-US"/>
              <a:t>Source: comScore, internal data</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44"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45"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46" name="Straight Connector 45"/>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49"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3"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366259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Half and Half (Right)">
    <p:spTree>
      <p:nvGrpSpPr>
        <p:cNvPr id="1" name=""/>
        <p:cNvGrpSpPr/>
        <p:nvPr/>
      </p:nvGrpSpPr>
      <p:grpSpPr>
        <a:xfrm>
          <a:off x="0" y="0"/>
          <a:ext cx="0" cy="0"/>
          <a:chOff x="0" y="0"/>
          <a:chExt cx="0" cy="0"/>
        </a:xfrm>
      </p:grpSpPr>
      <p:sp>
        <p:nvSpPr>
          <p:cNvPr id="11" name="Rectangle 10"/>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7" name="Text Placeholder 6"/>
          <p:cNvSpPr>
            <a:spLocks noGrp="1"/>
          </p:cNvSpPr>
          <p:nvPr>
            <p:ph type="body" idx="12" hasCustomPrompt="1"/>
          </p:nvPr>
        </p:nvSpPr>
        <p:spPr>
          <a:xfrm>
            <a:off x="663501" y="1318734"/>
            <a:ext cx="7255282" cy="683387"/>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0"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668959" y="2432848"/>
            <a:ext cx="7249824" cy="5890139"/>
          </a:xfrm>
        </p:spPr>
        <p:txBody>
          <a:bodyPr/>
          <a:lstStyle>
            <a:lvl3pPr>
              <a:defRPr sz="25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7255282" cy="618302"/>
          </a:xfrm>
        </p:spPr>
        <p:txBody>
          <a:bodyPr anchor="t"/>
          <a:lstStyle>
            <a:lvl1pPr algn="l">
              <a:defRPr/>
            </a:lvl1pPr>
          </a:lstStyle>
          <a:p>
            <a:r>
              <a:rPr lang="en-US" dirty="0"/>
              <a:t>Title text</a:t>
            </a:r>
          </a:p>
        </p:txBody>
      </p:sp>
      <p:sp>
        <p:nvSpPr>
          <p:cNvPr id="29"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a:solidFill>
                  <a:srgbClr val="8C8C8C"/>
                </a:solidFill>
                <a:latin typeface="Helvetica Neue"/>
                <a:cs typeface="Helvetica Neue"/>
              </a:rPr>
              <a:t>top </a:t>
            </a:r>
          </a:p>
          <a:p>
            <a:pPr lvl="0" algn="r">
              <a:lnSpc>
                <a:spcPct val="80000"/>
              </a:lnSpc>
              <a:defRPr sz="1800">
                <a:solidFill>
                  <a:srgbClr val="000000"/>
                </a:solidFill>
              </a:defRPr>
            </a:pPr>
            <a:r>
              <a:rPr lang="en-US" sz="1200" b="1" baseline="0">
                <a:solidFill>
                  <a:srgbClr val="8C8C8C"/>
                </a:solidFill>
                <a:latin typeface="Helvetica Neue"/>
                <a:cs typeface="Helvetica Neue"/>
              </a:rPr>
              <a:t>of Subtitle </a:t>
            </a:r>
            <a:r>
              <a:rPr lang="en-US" sz="1200" b="0" baseline="0">
                <a:solidFill>
                  <a:srgbClr val="8C8C8C"/>
                </a:solidFill>
                <a:latin typeface="Helvetica Neue"/>
                <a:cs typeface="Helvetica Neue"/>
              </a:rPr>
              <a:t>text</a:t>
            </a:r>
            <a:r>
              <a:rPr lang="en-US" sz="1200" b="1" baseline="0">
                <a:solidFill>
                  <a:srgbClr val="8C8C8C"/>
                </a:solidFill>
                <a:latin typeface="Helvetica Neue"/>
                <a:cs typeface="Helvetica Neue"/>
              </a:rPr>
              <a:t> </a:t>
            </a:r>
            <a:r>
              <a:rPr lang="en-US" sz="1200" b="0" baseline="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30"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31" name="Straight Connector 30"/>
          <p:cNvCxnSpPr/>
          <p:nvPr userDrawn="1"/>
        </p:nvCxnSpPr>
        <p:spPr>
          <a:xfrm flipV="1">
            <a:off x="-2176839"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2176839"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2975013"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4"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8"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9"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0" name="Footer Placeholder 4"/>
          <p:cNvSpPr>
            <a:spLocks noGrp="1"/>
          </p:cNvSpPr>
          <p:nvPr>
            <p:ph type="ftr" sz="quarter" idx="10"/>
          </p:nvPr>
        </p:nvSpPr>
        <p:spPr>
          <a:xfrm>
            <a:off x="1872956" y="8644225"/>
            <a:ext cx="6045828"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2969816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One Third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10854067" y="1"/>
            <a:ext cx="5420984"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9"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a:p>
        </p:txBody>
      </p:sp>
      <p:sp>
        <p:nvSpPr>
          <p:cNvPr id="20"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18"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866619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Half and Half (Left)">
    <p:spTree>
      <p:nvGrpSpPr>
        <p:cNvPr id="1" name=""/>
        <p:cNvGrpSpPr/>
        <p:nvPr/>
      </p:nvGrpSpPr>
      <p:grpSpPr>
        <a:xfrm>
          <a:off x="0" y="0"/>
          <a:ext cx="0" cy="0"/>
          <a:chOff x="0" y="0"/>
          <a:chExt cx="0" cy="0"/>
        </a:xfrm>
      </p:grpSpPr>
      <p:sp>
        <p:nvSpPr>
          <p:cNvPr id="6" name="Rectangle 5"/>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9"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8596720" y="2432848"/>
            <a:ext cx="7257827" cy="5890139"/>
          </a:xfrm>
        </p:spPr>
        <p:txBody>
          <a:bodyPr/>
          <a:lstStyle>
            <a:lvl1pPr>
              <a:defRPr>
                <a:solidFill>
                  <a:srgbClr val="4C4C4C"/>
                </a:solidFill>
              </a:defRPr>
            </a:lvl1pPr>
            <a:lvl2pPr>
              <a:defRPr>
                <a:solidFill>
                  <a:srgbClr val="4C4C4C"/>
                </a:solidFill>
              </a:defRPr>
            </a:lvl2pPr>
            <a:lvl3pPr>
              <a:defRPr>
                <a:solidFill>
                  <a:srgbClr val="4C4C4C"/>
                </a:solidFill>
              </a:defRPr>
            </a:lvl3pPr>
            <a:lvl4pPr>
              <a:defRPr>
                <a:solidFill>
                  <a:srgbClr val="4C4C4C"/>
                </a:solidFill>
              </a:defRPr>
            </a:lvl4pPr>
            <a:lvl5pPr>
              <a:defRPr>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8596720" y="681421"/>
            <a:ext cx="7255282" cy="618302"/>
          </a:xfrm>
        </p:spPr>
        <p:txBody>
          <a:bodyPr anchor="t"/>
          <a:lstStyle>
            <a:lvl1pPr algn="l">
              <a:defRPr>
                <a:solidFill>
                  <a:schemeClr val="tx1"/>
                </a:solidFill>
              </a:defRPr>
            </a:lvl1pPr>
          </a:lstStyle>
          <a:p>
            <a:r>
              <a:rPr lang="en-US" dirty="0"/>
              <a:t>Title text</a:t>
            </a:r>
          </a:p>
        </p:txBody>
      </p:sp>
      <p:sp>
        <p:nvSpPr>
          <p:cNvPr id="4" name="Footer Placeholder 4"/>
          <p:cNvSpPr>
            <a:spLocks noGrp="1"/>
          </p:cNvSpPr>
          <p:nvPr>
            <p:ph type="ftr" sz="quarter" idx="10"/>
          </p:nvPr>
        </p:nvSpPr>
        <p:spPr>
          <a:xfrm>
            <a:off x="8596722" y="8644225"/>
            <a:ext cx="7157620" cy="249822"/>
          </a:xfrm>
        </p:spPr>
        <p:txBody>
          <a:bodyPr/>
          <a:lstStyle>
            <a:lvl1pPr algn="l">
              <a:defRPr/>
            </a:lvl1pPr>
          </a:lstStyle>
          <a:p>
            <a:pPr>
              <a:defRPr/>
            </a:pPr>
            <a:r>
              <a:rPr lang="en-US"/>
              <a:t>Source: comScore, internal data</a:t>
            </a:r>
          </a:p>
        </p:txBody>
      </p:sp>
      <p:sp>
        <p:nvSpPr>
          <p:cNvPr id="7" name="Text Placeholder 6"/>
          <p:cNvSpPr>
            <a:spLocks noGrp="1"/>
          </p:cNvSpPr>
          <p:nvPr>
            <p:ph type="body" idx="12" hasCustomPrompt="1"/>
          </p:nvPr>
        </p:nvSpPr>
        <p:spPr>
          <a:xfrm>
            <a:off x="8596720" y="1318731"/>
            <a:ext cx="7263400" cy="683388"/>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lide Number Placeholder 5"/>
          <p:cNvSpPr>
            <a:spLocks noGrp="1" noChangeAspect="1"/>
          </p:cNvSpPr>
          <p:nvPr>
            <p:ph type="sldNum" sz="quarter" idx="11"/>
          </p:nvPr>
        </p:nvSpPr>
        <p:spPr>
          <a:xfrm>
            <a:off x="15115705" y="8616409"/>
            <a:ext cx="848129" cy="365760"/>
          </a:xfrm>
        </p:spPr>
        <p:txBody>
          <a:bodyPr/>
          <a:lstStyle>
            <a:lvl1pPr>
              <a:defRPr/>
            </a:lvl1pPr>
          </a:lstStyle>
          <a:p>
            <a:pPr>
              <a:defRPr/>
            </a:pPr>
            <a:fld id="{91F31FA6-B0B4-9940-9B47-E6B321700686}" type="slidenum">
              <a:rPr lang="en-US"/>
              <a:pPr>
                <a:defRPr/>
              </a:pPr>
              <a:t>‹#›</a:t>
            </a:fld>
            <a:endParaRPr lang="en-US" dirty="0"/>
          </a:p>
        </p:txBody>
      </p:sp>
      <p:sp>
        <p:nvSpPr>
          <p:cNvPr id="18"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69838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One Third (Left)">
    <p:spTree>
      <p:nvGrpSpPr>
        <p:cNvPr id="1" name=""/>
        <p:cNvGrpSpPr/>
        <p:nvPr/>
      </p:nvGrpSpPr>
      <p:grpSpPr>
        <a:xfrm>
          <a:off x="0" y="0"/>
          <a:ext cx="0" cy="0"/>
          <a:chOff x="0" y="0"/>
          <a:chExt cx="0" cy="0"/>
        </a:xfrm>
      </p:grpSpPr>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11" name="Rectangle 10"/>
          <p:cNvSpPr/>
          <p:nvPr userDrawn="1"/>
        </p:nvSpPr>
        <p:spPr>
          <a:xfrm>
            <a:off x="1" y="1819"/>
            <a:ext cx="5431813"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10" name="Picture Placeholder 4"/>
          <p:cNvSpPr>
            <a:spLocks noGrp="1"/>
          </p:cNvSpPr>
          <p:nvPr>
            <p:ph type="pic" sz="quarter" idx="16" hasCustomPrompt="1"/>
          </p:nvPr>
        </p:nvSpPr>
        <p:spPr>
          <a:xfrm>
            <a:off x="-29878" y="-14940"/>
            <a:ext cx="5461692" cy="9175701"/>
          </a:xfrm>
          <a:solidFill>
            <a:schemeClr val="tx1"/>
          </a:solidFill>
          <a:ln>
            <a:noFill/>
          </a:ln>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Content Placeholder 2"/>
          <p:cNvSpPr>
            <a:spLocks noGrp="1"/>
          </p:cNvSpPr>
          <p:nvPr>
            <p:ph idx="1" hasCustomPrompt="1"/>
          </p:nvPr>
        </p:nvSpPr>
        <p:spPr>
          <a:xfrm>
            <a:off x="5861889" y="2432848"/>
            <a:ext cx="10129026"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61888" y="681421"/>
            <a:ext cx="10125476" cy="618302"/>
          </a:xfrm>
        </p:spPr>
        <p:txBody>
          <a:bodyPr anchor="t"/>
          <a:lstStyle>
            <a:lvl1pPr algn="l">
              <a:defRPr/>
            </a:lvl1pPr>
          </a:lstStyle>
          <a:p>
            <a:r>
              <a:rPr lang="en-US" dirty="0"/>
              <a:t>Title text</a:t>
            </a:r>
          </a:p>
        </p:txBody>
      </p:sp>
      <p:sp>
        <p:nvSpPr>
          <p:cNvPr id="4"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7" name="Text Placeholder 6"/>
          <p:cNvSpPr>
            <a:spLocks noGrp="1"/>
          </p:cNvSpPr>
          <p:nvPr>
            <p:ph type="body" idx="12" hasCustomPrompt="1"/>
          </p:nvPr>
        </p:nvSpPr>
        <p:spPr>
          <a:xfrm>
            <a:off x="5861888" y="1318731"/>
            <a:ext cx="10125476" cy="512064"/>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9" name="Shape 45"/>
          <p:cNvSpPr/>
          <p:nvPr userDrawn="1"/>
        </p:nvSpPr>
        <p:spPr>
          <a:xfrm flipV="1">
            <a:off x="543580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26" name="Shape 990"/>
          <p:cNvSpPr/>
          <p:nvPr userDrawn="1"/>
        </p:nvSpPr>
        <p:spPr>
          <a:xfrm flipH="1">
            <a:off x="1645554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l">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7" name="Shape 992"/>
          <p:cNvSpPr/>
          <p:nvPr userDrawn="1"/>
        </p:nvSpPr>
        <p:spPr>
          <a:xfrm flipH="1">
            <a:off x="1645554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cxnSp>
        <p:nvCxnSpPr>
          <p:cNvPr id="28" name="Straight Connector 27"/>
          <p:cNvCxnSpPr/>
          <p:nvPr userDrawn="1"/>
        </p:nvCxnSpPr>
        <p:spPr>
          <a:xfrm flipH="1" flipV="1">
            <a:off x="16364843" y="2090160"/>
            <a:ext cx="2100205"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H="1">
            <a:off x="16364843" y="3229316"/>
            <a:ext cx="2100205"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H="1">
            <a:off x="16364840" y="3610846"/>
            <a:ext cx="289837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sp>
        <p:nvSpPr>
          <p:cNvPr id="31" name="Shape 992"/>
          <p:cNvSpPr/>
          <p:nvPr userDrawn="1"/>
        </p:nvSpPr>
        <p:spPr>
          <a:xfrm flipH="1">
            <a:off x="16455543"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l">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17" name="Shape 990"/>
          <p:cNvSpPr/>
          <p:nvPr userDrawn="1"/>
        </p:nvSpPr>
        <p:spPr>
          <a:xfrm flipH="1">
            <a:off x="16455543"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l">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2287504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iPhone (Right)">
    <p:spTree>
      <p:nvGrpSpPr>
        <p:cNvPr id="1" name=""/>
        <p:cNvGrpSpPr/>
        <p:nvPr/>
      </p:nvGrpSpPr>
      <p:grpSpPr>
        <a:xfrm>
          <a:off x="0" y="0"/>
          <a:ext cx="0" cy="0"/>
          <a:chOff x="0" y="0"/>
          <a:chExt cx="0" cy="0"/>
        </a:xfrm>
      </p:grpSpPr>
      <p:sp>
        <p:nvSpPr>
          <p:cNvPr id="11" name="Rectangle 10"/>
          <p:cNvSpPr/>
          <p:nvPr userDrawn="1"/>
        </p:nvSpPr>
        <p:spPr>
          <a:xfrm>
            <a:off x="10854067"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11413719"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11833789"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3"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7534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Thir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9EBFDDA-A09E-F7B6-3D7F-5E1E3BCF5B73}"/>
              </a:ext>
            </a:extLst>
          </p:cNvPr>
          <p:cNvPicPr>
            <a:picLocks noChangeAspect="1"/>
          </p:cNvPicPr>
          <p:nvPr userDrawn="1"/>
        </p:nvPicPr>
        <p:blipFill>
          <a:blip r:embed="rId2"/>
          <a:stretch>
            <a:fillRect/>
          </a:stretch>
        </p:blipFill>
        <p:spPr>
          <a:xfrm>
            <a:off x="-12571" y="3"/>
            <a:ext cx="16256000" cy="2569465"/>
          </a:xfrm>
          <a:prstGeom prst="rect">
            <a:avLst/>
          </a:prstGeom>
        </p:spPr>
      </p:pic>
      <p:sp>
        <p:nvSpPr>
          <p:cNvPr id="2" name="Title 1"/>
          <p:cNvSpPr>
            <a:spLocks noGrp="1"/>
          </p:cNvSpPr>
          <p:nvPr>
            <p:ph type="ctrTitle" hasCustomPrompt="1"/>
          </p:nvPr>
        </p:nvSpPr>
        <p:spPr>
          <a:xfrm>
            <a:off x="507661" y="3949460"/>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49616"/>
            <a:ext cx="15229570" cy="913842"/>
          </a:xfrm>
        </p:spPr>
        <p:txBody>
          <a:bodyPr lIns="0" rIns="0"/>
          <a:lstStyle>
            <a:lvl1pPr marL="0" indent="0" algn="ctr">
              <a:buNone/>
              <a:defRPr sz="4501" b="0" i="1">
                <a:solidFill>
                  <a:schemeClr val="tx2"/>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30"/>
          <p:cNvSpPr/>
          <p:nvPr userDrawn="1"/>
        </p:nvSpPr>
        <p:spPr>
          <a:xfrm>
            <a:off x="-12570" y="2549699"/>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3" name="Content Placeholder 12"/>
          <p:cNvSpPr>
            <a:spLocks noGrp="1"/>
          </p:cNvSpPr>
          <p:nvPr userDrawn="1">
            <p:ph sz="quarter" idx="16" hasCustomPrompt="1"/>
          </p:nvPr>
        </p:nvSpPr>
        <p:spPr>
          <a:xfrm>
            <a:off x="3268326" y="6908369"/>
            <a:ext cx="9719352" cy="367909"/>
          </a:xfrm>
        </p:spPr>
        <p:txBody>
          <a:bodyPr anchor="t"/>
          <a:lstStyle>
            <a:lvl1pPr algn="ctr">
              <a:defRPr sz="2000" b="0">
                <a:solidFill>
                  <a:srgbClr val="98938A"/>
                </a:solidFill>
              </a:defRPr>
            </a:lvl1pPr>
          </a:lstStyle>
          <a:p>
            <a:pPr lvl="0"/>
            <a:r>
              <a:rPr lang="en-US" dirty="0"/>
              <a:t>Date</a:t>
            </a:r>
          </a:p>
        </p:txBody>
      </p:sp>
      <p:grpSp>
        <p:nvGrpSpPr>
          <p:cNvPr id="15" name="Group 14">
            <a:extLst>
              <a:ext uri="{FF2B5EF4-FFF2-40B4-BE49-F238E27FC236}">
                <a16:creationId xmlns:a16="http://schemas.microsoft.com/office/drawing/2014/main" id="{06D59245-1C1B-75EB-348F-7D19342F77DA}"/>
              </a:ext>
            </a:extLst>
          </p:cNvPr>
          <p:cNvGrpSpPr/>
          <p:nvPr userDrawn="1"/>
        </p:nvGrpSpPr>
        <p:grpSpPr>
          <a:xfrm>
            <a:off x="7582876" y="671813"/>
            <a:ext cx="1088664" cy="1088772"/>
            <a:chOff x="7583615" y="671813"/>
            <a:chExt cx="1088772" cy="1088772"/>
          </a:xfrm>
        </p:grpSpPr>
        <p:sp>
          <p:nvSpPr>
            <p:cNvPr id="11" name="Shape 432"/>
            <p:cNvSpPr/>
            <p:nvPr/>
          </p:nvSpPr>
          <p:spPr>
            <a:xfrm>
              <a:off x="7583615" y="671813"/>
              <a:ext cx="1088772" cy="10887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cap="flat">
              <a:noFill/>
              <a:miter lim="400000"/>
            </a:ln>
            <a:effectLst/>
          </p:spPr>
          <p:txBody>
            <a:bodyPr wrap="square" lIns="0" tIns="0" rIns="0" bIns="0" numCol="1" anchor="ctr">
              <a:noAutofit/>
            </a:bodyPr>
            <a:lstStyle/>
            <a:p>
              <a:pPr lvl="0" algn="ctr">
                <a:defRPr sz="2800">
                  <a:solidFill>
                    <a:srgbClr val="FFFFFF"/>
                  </a:solidFill>
                  <a:latin typeface="Palatino"/>
                  <a:ea typeface="Palatino"/>
                  <a:cs typeface="Palatino"/>
                  <a:sym typeface="Palatino"/>
                </a:defRPr>
              </a:pPr>
              <a:endParaRPr sz="2800"/>
            </a:p>
          </p:txBody>
        </p:sp>
        <p:pic>
          <p:nvPicPr>
            <p:cNvPr id="14" name="Picture 13" descr="A picture containing text, sign, clipart&#10;&#10;Description automatically generated">
              <a:extLst>
                <a:ext uri="{FF2B5EF4-FFF2-40B4-BE49-F238E27FC236}">
                  <a16:creationId xmlns:a16="http://schemas.microsoft.com/office/drawing/2014/main" id="{EE316650-B5D4-8290-7531-D87015EA515C}"/>
                </a:ext>
              </a:extLst>
            </p:cNvPr>
            <p:cNvPicPr>
              <a:picLocks noChangeAspect="1"/>
            </p:cNvPicPr>
            <p:nvPr userDrawn="1"/>
          </p:nvPicPr>
          <p:blipFill>
            <a:blip r:embed="rId3"/>
            <a:stretch>
              <a:fillRect/>
            </a:stretch>
          </p:blipFill>
          <p:spPr>
            <a:xfrm>
              <a:off x="7683628" y="761753"/>
              <a:ext cx="914400" cy="914400"/>
            </a:xfrm>
            <a:prstGeom prst="rect">
              <a:avLst/>
            </a:prstGeom>
          </p:spPr>
        </p:pic>
      </p:grpSp>
    </p:spTree>
    <p:extLst>
      <p:ext uri="{BB962C8B-B14F-4D97-AF65-F5344CB8AC3E}">
        <p14:creationId xmlns:p14="http://schemas.microsoft.com/office/powerpoint/2010/main" val="428968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Android (Right)">
    <p:spTree>
      <p:nvGrpSpPr>
        <p:cNvPr id="1" name=""/>
        <p:cNvGrpSpPr/>
        <p:nvPr/>
      </p:nvGrpSpPr>
      <p:grpSpPr>
        <a:xfrm>
          <a:off x="0" y="0"/>
          <a:ext cx="0" cy="0"/>
          <a:chOff x="0" y="0"/>
          <a:chExt cx="0" cy="0"/>
        </a:xfrm>
      </p:grpSpPr>
      <p:sp>
        <p:nvSpPr>
          <p:cNvPr id="11" name="Rectangle 10"/>
          <p:cNvSpPr/>
          <p:nvPr userDrawn="1"/>
        </p:nvSpPr>
        <p:spPr>
          <a:xfrm>
            <a:off x="10835018"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10878256"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11824008"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10841240"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663498"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663501"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663502"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34"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
        <p:nvSpPr>
          <p:cNvPr id="21" name="Footer Placeholder 4"/>
          <p:cNvSpPr>
            <a:spLocks noGrp="1"/>
          </p:cNvSpPr>
          <p:nvPr>
            <p:ph type="ftr" sz="quarter" idx="10"/>
          </p:nvPr>
        </p:nvSpPr>
        <p:spPr>
          <a:xfrm>
            <a:off x="1872953" y="8644225"/>
            <a:ext cx="8776920" cy="249822"/>
          </a:xfrm>
        </p:spPr>
        <p:txBody>
          <a:bodyPr/>
          <a:lstStyle>
            <a:lvl1pPr algn="l">
              <a:defRPr/>
            </a:lvl1pPr>
          </a:lstStyle>
          <a:p>
            <a:pPr>
              <a:defRPr/>
            </a:pPr>
            <a:r>
              <a:rPr lang="en-US"/>
              <a:t>Source: comScore, internal data</a:t>
            </a:r>
            <a:endParaRPr lang="en-US" dirty="0"/>
          </a:p>
        </p:txBody>
      </p:sp>
    </p:spTree>
    <p:extLst>
      <p:ext uri="{BB962C8B-B14F-4D97-AF65-F5344CB8AC3E}">
        <p14:creationId xmlns:p14="http://schemas.microsoft.com/office/powerpoint/2010/main" val="378382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iPhone (Left)">
    <p:spTree>
      <p:nvGrpSpPr>
        <p:cNvPr id="1" name=""/>
        <p:cNvGrpSpPr/>
        <p:nvPr/>
      </p:nvGrpSpPr>
      <p:grpSpPr>
        <a:xfrm>
          <a:off x="0" y="0"/>
          <a:ext cx="0" cy="0"/>
          <a:chOff x="0" y="0"/>
          <a:chExt cx="0" cy="0"/>
        </a:xfrm>
      </p:grpSpPr>
      <p:sp>
        <p:nvSpPr>
          <p:cNvPr id="11" name="Rectangle 10"/>
          <p:cNvSpPr/>
          <p:nvPr userDrawn="1"/>
        </p:nvSpPr>
        <p:spPr>
          <a:xfrm>
            <a:off x="14594"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19" name="Group 18"/>
          <p:cNvGrpSpPr/>
          <p:nvPr userDrawn="1"/>
        </p:nvGrpSpPr>
        <p:grpSpPr>
          <a:xfrm>
            <a:off x="574244" y="502526"/>
            <a:ext cx="4272806" cy="8209804"/>
            <a:chOff x="1948392" y="502523"/>
            <a:chExt cx="4273222" cy="8209805"/>
          </a:xfrm>
        </p:grpSpPr>
        <p:pic>
          <p:nvPicPr>
            <p:cNvPr id="20" name="Picture 19"/>
            <p:cNvPicPr>
              <a:picLocks/>
            </p:cNvPicPr>
            <p:nvPr/>
          </p:nvPicPr>
          <p:blipFill>
            <a:blip r:embed="rId2" cstate="email">
              <a:extLst>
                <a:ext uri="{28A0092B-C50C-407E-A947-70E740481C1C}">
                  <a14:useLocalDpi xmlns:a14="http://schemas.microsoft.com/office/drawing/2010/main"/>
                </a:ext>
              </a:extLst>
            </a:blip>
            <a:stretch>
              <a:fillRect/>
            </a:stretch>
          </p:blipFill>
          <p:spPr>
            <a:xfrm>
              <a:off x="1948392" y="8272423"/>
              <a:ext cx="4273222" cy="439905"/>
            </a:xfrm>
            <a:prstGeom prst="rect">
              <a:avLst/>
            </a:prstGeom>
            <a:noFill/>
            <a:ln>
              <a:noFill/>
            </a:ln>
          </p:spPr>
        </p:pic>
        <p:pic>
          <p:nvPicPr>
            <p:cNvPr id="21" name="pasted-image.pdf"/>
            <p:cNvPicPr/>
            <p:nvPr/>
          </p:nvPicPr>
          <p:blipFill>
            <a:blip r:embed="rId3"/>
            <a:stretch>
              <a:fillRect/>
            </a:stretch>
          </p:blipFill>
          <p:spPr>
            <a:xfrm>
              <a:off x="2113855" y="502523"/>
              <a:ext cx="3913522" cy="8049617"/>
            </a:xfrm>
            <a:prstGeom prst="rect">
              <a:avLst/>
            </a:prstGeom>
            <a:ln w="3175">
              <a:miter lim="400000"/>
            </a:ln>
            <a:effectLst/>
          </p:spPr>
        </p:pic>
      </p:grpSp>
      <p:sp>
        <p:nvSpPr>
          <p:cNvPr id="10" name="Picture Placeholder 4"/>
          <p:cNvSpPr>
            <a:spLocks noGrp="1"/>
          </p:cNvSpPr>
          <p:nvPr>
            <p:ph type="pic" sz="quarter" idx="16" hasCustomPrompt="1"/>
          </p:nvPr>
        </p:nvSpPr>
        <p:spPr>
          <a:xfrm>
            <a:off x="994314" y="1497149"/>
            <a:ext cx="3384289" cy="6043760"/>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9" name="Shape 45"/>
          <p:cNvSpPr/>
          <p:nvPr userDrawn="1"/>
        </p:nvSpPr>
        <p:spPr>
          <a:xfrm flipV="1">
            <a:off x="1766"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5" y="681421"/>
            <a:ext cx="9986373" cy="618302"/>
          </a:xfrm>
        </p:spPr>
        <p:txBody>
          <a:bodyPr anchor="t"/>
          <a:lstStyle>
            <a:lvl1pPr algn="l">
              <a:defRPr/>
            </a:lvl1pPr>
          </a:lstStyle>
          <a:p>
            <a:r>
              <a:rPr lang="en-US" dirty="0"/>
              <a:t>Title text</a:t>
            </a:r>
          </a:p>
        </p:txBody>
      </p:sp>
      <p:sp>
        <p:nvSpPr>
          <p:cNvPr id="5" name="Slide Number Placeholder 5"/>
          <p:cNvSpPr>
            <a:spLocks noGrp="1"/>
          </p:cNvSpPr>
          <p:nvPr>
            <p:ph type="sldNum" sz="quarter" idx="11"/>
          </p:nvPr>
        </p:nvSpPr>
        <p:spPr/>
        <p:txBody>
          <a:bodyPr/>
          <a:lstStyle>
            <a:lvl1pPr>
              <a:defRPr/>
            </a:lvl1pPr>
          </a:lstStyle>
          <a:p>
            <a:pPr>
              <a:defRPr/>
            </a:pPr>
            <a:fld id="{91F31FA6-B0B4-9940-9B47-E6B321700686}" type="slidenum">
              <a:rPr lang="en-US"/>
              <a:pPr>
                <a:defRPr/>
              </a:pPr>
              <a:t>‹#›</a:t>
            </a:fld>
            <a:endParaRPr lang="en-US"/>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2"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3"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679190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Android (Left)">
    <p:spTree>
      <p:nvGrpSpPr>
        <p:cNvPr id="1" name=""/>
        <p:cNvGrpSpPr/>
        <p:nvPr/>
      </p:nvGrpSpPr>
      <p:grpSpPr>
        <a:xfrm>
          <a:off x="0" y="0"/>
          <a:ext cx="0" cy="0"/>
          <a:chOff x="0" y="0"/>
          <a:chExt cx="0" cy="0"/>
        </a:xfrm>
      </p:grpSpPr>
      <p:sp>
        <p:nvSpPr>
          <p:cNvPr id="11" name="Rectangle 10"/>
          <p:cNvSpPr/>
          <p:nvPr userDrawn="1"/>
        </p:nvSpPr>
        <p:spPr>
          <a:xfrm>
            <a:off x="1" y="-1819"/>
            <a:ext cx="5420984"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grpSp>
        <p:nvGrpSpPr>
          <p:cNvPr id="24" name="Group 23"/>
          <p:cNvGrpSpPr/>
          <p:nvPr userDrawn="1"/>
        </p:nvGrpSpPr>
        <p:grpSpPr>
          <a:xfrm>
            <a:off x="43237" y="753252"/>
            <a:ext cx="5274171" cy="7757876"/>
            <a:chOff x="1499783" y="3618765"/>
            <a:chExt cx="1926766" cy="2833839"/>
          </a:xfrm>
        </p:grpSpPr>
        <p:pic>
          <p:nvPicPr>
            <p:cNvPr id="32" name="Picture 31"/>
            <p:cNvPicPr>
              <a:picLocks/>
            </p:cNvPicPr>
            <p:nvPr/>
          </p:nvPicPr>
          <p:blipFill>
            <a:blip r:embed="rId2" cstate="email">
              <a:extLst>
                <a:ext uri="{28A0092B-C50C-407E-A947-70E740481C1C}">
                  <a14:useLocalDpi xmlns:a14="http://schemas.microsoft.com/office/drawing/2010/main"/>
                </a:ext>
              </a:extLst>
            </a:blip>
            <a:stretch>
              <a:fillRect/>
            </a:stretch>
          </p:blipFill>
          <p:spPr>
            <a:xfrm>
              <a:off x="1499783" y="6226863"/>
              <a:ext cx="1926766" cy="225741"/>
            </a:xfrm>
            <a:prstGeom prst="rect">
              <a:avLst/>
            </a:prstGeom>
            <a:noFill/>
            <a:ln>
              <a:noFill/>
            </a:ln>
          </p:spPr>
        </p:pic>
        <p:pic>
          <p:nvPicPr>
            <p:cNvPr id="33" name="pasted-image.pdf"/>
            <p:cNvPicPr/>
            <p:nvPr/>
          </p:nvPicPr>
          <p:blipFill>
            <a:blip r:embed="rId3"/>
            <a:stretch>
              <a:fillRect/>
            </a:stretch>
          </p:blipFill>
          <p:spPr>
            <a:xfrm>
              <a:off x="1744561" y="3618765"/>
              <a:ext cx="1437211" cy="2752940"/>
            </a:xfrm>
            <a:prstGeom prst="rect">
              <a:avLst/>
            </a:prstGeom>
            <a:ln w="3175">
              <a:miter lim="400000"/>
            </a:ln>
            <a:effectLst/>
          </p:spPr>
        </p:pic>
      </p:grpSp>
      <p:sp>
        <p:nvSpPr>
          <p:cNvPr id="10" name="Picture Placeholder 4"/>
          <p:cNvSpPr>
            <a:spLocks noGrp="1"/>
          </p:cNvSpPr>
          <p:nvPr>
            <p:ph type="pic" sz="quarter" idx="16" hasCustomPrompt="1"/>
          </p:nvPr>
        </p:nvSpPr>
        <p:spPr>
          <a:xfrm>
            <a:off x="988991" y="1552173"/>
            <a:ext cx="3382662" cy="5952034"/>
          </a:xfrm>
          <a:solidFill>
            <a:schemeClr val="tx1"/>
          </a:solidFill>
          <a:ln w="38100" cmpd="sng">
            <a:solidFill>
              <a:schemeClr val="tx2"/>
            </a:solidFill>
          </a:ln>
        </p:spPr>
        <p:txBody>
          <a:bodyPr vert="horz" wrap="square" lIns="145134" tIns="72567" rIns="145134" bIns="72567" numCol="1" anchor="ctr" anchorCtr="0" compatLnSpc="1">
            <a:prstTxWarp prst="textNoShape">
              <a:avLst/>
            </a:prstTxWarp>
          </a:bodyPr>
          <a:lstStyle>
            <a:lvl1pPr>
              <a:defRPr lang="en-US" baseline="0" dirty="0">
                <a:solidFill>
                  <a:srgbClr val="FFFFFF"/>
                </a:solidFill>
              </a:defRPr>
            </a:lvl1pPr>
          </a:lstStyle>
          <a:p>
            <a:pPr lvl="0" algn="ctr"/>
            <a:r>
              <a:rPr lang="en-US" dirty="0"/>
              <a:t>Paste or insert image here.</a:t>
            </a:r>
          </a:p>
        </p:txBody>
      </p:sp>
      <p:sp>
        <p:nvSpPr>
          <p:cNvPr id="9" name="Shape 45"/>
          <p:cNvSpPr/>
          <p:nvPr userDrawn="1"/>
        </p:nvSpPr>
        <p:spPr>
          <a:xfrm flipV="1">
            <a:off x="6223"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3" name="Content Placeholder 2"/>
          <p:cNvSpPr>
            <a:spLocks noGrp="1"/>
          </p:cNvSpPr>
          <p:nvPr>
            <p:ph idx="1" hasCustomPrompt="1"/>
          </p:nvPr>
        </p:nvSpPr>
        <p:spPr>
          <a:xfrm>
            <a:off x="5855825" y="2432848"/>
            <a:ext cx="9989875" cy="589013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5855826" y="681421"/>
            <a:ext cx="9986373" cy="618302"/>
          </a:xfrm>
        </p:spPr>
        <p:txBody>
          <a:bodyPr anchor="t"/>
          <a:lstStyle>
            <a:lvl1pPr algn="l">
              <a:defRPr/>
            </a:lvl1pPr>
          </a:lstStyle>
          <a:p>
            <a:r>
              <a:rPr lang="en-US" dirty="0"/>
              <a:t>Title text</a:t>
            </a:r>
          </a:p>
        </p:txBody>
      </p:sp>
      <p:sp>
        <p:nvSpPr>
          <p:cNvPr id="5" name="Slide Number Placeholder 5"/>
          <p:cNvSpPr>
            <a:spLocks noGrp="1" noChangeAspect="1"/>
          </p:cNvSpPr>
          <p:nvPr>
            <p:ph type="sldNum" sz="quarter" idx="11"/>
          </p:nvPr>
        </p:nvSpPr>
        <p:spPr>
          <a:xfrm>
            <a:off x="15115705" y="8628505"/>
            <a:ext cx="848129" cy="365760"/>
          </a:xfrm>
        </p:spPr>
        <p:txBody>
          <a:bodyPr/>
          <a:lstStyle>
            <a:lvl1pPr>
              <a:defRPr/>
            </a:lvl1pPr>
          </a:lstStyle>
          <a:p>
            <a:pPr>
              <a:defRPr/>
            </a:pPr>
            <a:fld id="{91F31FA6-B0B4-9940-9B47-E6B321700686}" type="slidenum">
              <a:rPr lang="en-US"/>
              <a:pPr>
                <a:defRPr/>
              </a:pPr>
              <a:t>‹#›</a:t>
            </a:fld>
            <a:endParaRPr lang="en-US" dirty="0"/>
          </a:p>
        </p:txBody>
      </p:sp>
      <p:sp>
        <p:nvSpPr>
          <p:cNvPr id="7" name="Text Placeholder 6"/>
          <p:cNvSpPr>
            <a:spLocks noGrp="1"/>
          </p:cNvSpPr>
          <p:nvPr>
            <p:ph type="body" idx="12" hasCustomPrompt="1"/>
          </p:nvPr>
        </p:nvSpPr>
        <p:spPr>
          <a:xfrm>
            <a:off x="5855826" y="1318735"/>
            <a:ext cx="9986373" cy="680041"/>
          </a:xfrm>
        </p:spPr>
        <p:txBody>
          <a:bodyPr anchor="t"/>
          <a:lstStyle>
            <a:lvl1pPr algn="l">
              <a:defRPr sz="3099" b="0" i="1" baseline="0">
                <a:solidFill>
                  <a:srgbClr val="98938A"/>
                </a:solidFill>
                <a:latin typeface="Georgia"/>
                <a:cs typeface="Georgia"/>
              </a:defRPr>
            </a:lvl1pPr>
          </a:lstStyle>
          <a:p>
            <a:pPr lvl="0"/>
            <a:r>
              <a:rPr lang="en-US" dirty="0"/>
              <a:t>Optional subtitle</a:t>
            </a:r>
          </a:p>
        </p:txBody>
      </p:sp>
      <p:sp>
        <p:nvSpPr>
          <p:cNvPr id="25" name="Shape 990"/>
          <p:cNvSpPr/>
          <p:nvPr userDrawn="1"/>
        </p:nvSpPr>
        <p:spPr>
          <a:xfrm>
            <a:off x="-3485964" y="2112948"/>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p>
          <a:p>
            <a:pPr lvl="0" algn="r">
              <a:lnSpc>
                <a:spcPct val="80000"/>
              </a:lnSpc>
              <a:defRPr sz="1800">
                <a:solidFill>
                  <a:srgbClr val="000000"/>
                </a:solidFill>
              </a:defRPr>
            </a:pPr>
            <a:r>
              <a:rPr lang="en-US" sz="1200" b="1" baseline="0" dirty="0">
                <a:solidFill>
                  <a:srgbClr val="8C8C8C"/>
                </a:solidFill>
                <a:latin typeface="Helvetica Neue"/>
                <a:cs typeface="Helvetica Neue"/>
              </a:rPr>
              <a:t>of Subtitle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sz="1200" b="1" dirty="0">
              <a:solidFill>
                <a:srgbClr val="8C8C8C"/>
              </a:solidFill>
              <a:latin typeface="Helvetica Neue"/>
              <a:cs typeface="Helvetica Neue"/>
            </a:endParaRPr>
          </a:p>
        </p:txBody>
      </p:sp>
      <p:sp>
        <p:nvSpPr>
          <p:cNvPr id="26" name="Shape 992"/>
          <p:cNvSpPr/>
          <p:nvPr userDrawn="1"/>
        </p:nvSpPr>
        <p:spPr>
          <a:xfrm>
            <a:off x="-3485964" y="3231150"/>
            <a:ext cx="3341720"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With Two Line Titles </a:t>
            </a:r>
            <a:r>
              <a:rPr lang="en-US" sz="1200" b="1" baseline="0" dirty="0">
                <a:solidFill>
                  <a:srgbClr val="8C8C8C"/>
                </a:solidFill>
                <a:latin typeface="Helvetica Neue"/>
                <a:cs typeface="Helvetica Neue"/>
              </a:rPr>
              <a:t>move</a:t>
            </a:r>
            <a:r>
              <a:rPr lang="en-US" sz="1200" b="0" baseline="0" dirty="0">
                <a:solidFill>
                  <a:srgbClr val="8C8C8C"/>
                </a:solidFill>
                <a:latin typeface="Helvetica Neue"/>
                <a:cs typeface="Helvetica Neue"/>
              </a:rPr>
              <a:t> </a:t>
            </a:r>
            <a:r>
              <a:rPr lang="en-US" sz="1200" b="1" baseline="0" dirty="0">
                <a:solidFill>
                  <a:srgbClr val="8C8C8C"/>
                </a:solidFill>
                <a:latin typeface="Helvetica Neue"/>
                <a:cs typeface="Helvetica Neue"/>
              </a:rPr>
              <a:t>top </a:t>
            </a:r>
            <a:br>
              <a:rPr lang="en-US" sz="1200" b="1" baseline="0" dirty="0">
                <a:solidFill>
                  <a:srgbClr val="8C8C8C"/>
                </a:solidFill>
                <a:latin typeface="Helvetica Neue"/>
                <a:cs typeface="Helvetica Neue"/>
              </a:rPr>
            </a:br>
            <a:r>
              <a:rPr lang="en-US" sz="1200" b="1" baseline="0" dirty="0">
                <a:solidFill>
                  <a:srgbClr val="8C8C8C"/>
                </a:solidFill>
                <a:latin typeface="Helvetica Neue"/>
                <a:cs typeface="Helvetica Neue"/>
              </a:rPr>
              <a:t>of Content </a:t>
            </a:r>
            <a:r>
              <a:rPr lang="en-US" sz="1200" b="0" baseline="0" dirty="0">
                <a:solidFill>
                  <a:srgbClr val="8C8C8C"/>
                </a:solidFill>
                <a:latin typeface="Helvetica Neue"/>
                <a:cs typeface="Helvetica Neue"/>
              </a:rPr>
              <a:t>text</a:t>
            </a:r>
            <a:r>
              <a:rPr lang="en-US" sz="1200" b="1" baseline="0" dirty="0">
                <a:solidFill>
                  <a:srgbClr val="8C8C8C"/>
                </a:solidFill>
                <a:latin typeface="Helvetica Neue"/>
                <a:cs typeface="Helvetica Neue"/>
              </a:rPr>
              <a:t> </a:t>
            </a:r>
            <a:r>
              <a:rPr lang="en-US" sz="1200" b="0" baseline="0" dirty="0">
                <a:solidFill>
                  <a:srgbClr val="8C8C8C"/>
                </a:solidFill>
                <a:latin typeface="Helvetica Neue"/>
                <a:cs typeface="Helvetica Neue"/>
              </a:rPr>
              <a:t>to touch this line</a:t>
            </a:r>
            <a:endParaRPr lang="en-US" sz="1200" b="1" dirty="0">
              <a:solidFill>
                <a:srgbClr val="8C8C8C"/>
              </a:solidFill>
              <a:latin typeface="Helvetica Neue"/>
              <a:cs typeface="Helvetica Neue"/>
            </a:endParaRPr>
          </a:p>
        </p:txBody>
      </p:sp>
      <p:grpSp>
        <p:nvGrpSpPr>
          <p:cNvPr id="27" name="Group 26"/>
          <p:cNvGrpSpPr/>
          <p:nvPr userDrawn="1"/>
        </p:nvGrpSpPr>
        <p:grpSpPr>
          <a:xfrm>
            <a:off x="-2975013" y="2090160"/>
            <a:ext cx="2898379" cy="1520686"/>
            <a:chOff x="-8347963" y="2090161"/>
            <a:chExt cx="8287549" cy="1520686"/>
          </a:xfrm>
        </p:grpSpPr>
        <p:cxnSp>
          <p:nvCxnSpPr>
            <p:cNvPr id="28" name="Straight Connector 27"/>
            <p:cNvCxnSpPr/>
            <p:nvPr userDrawn="1"/>
          </p:nvCxnSpPr>
          <p:spPr>
            <a:xfrm flipV="1">
              <a:off x="-6065688" y="2090161"/>
              <a:ext cx="6005274" cy="1606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6065688" y="3229316"/>
              <a:ext cx="6005274" cy="0"/>
            </a:xfrm>
            <a:prstGeom prst="line">
              <a:avLst/>
            </a:prstGeom>
            <a:ln w="12700" cmpd="sng">
              <a:solidFill>
                <a:schemeClr val="accent3"/>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47963" y="3610847"/>
              <a:ext cx="8287549" cy="0"/>
            </a:xfrm>
            <a:prstGeom prst="line">
              <a:avLst/>
            </a:prstGeom>
            <a:ln w="9525" cmpd="sng">
              <a:solidFill>
                <a:schemeClr val="bg2"/>
              </a:solidFill>
              <a:prstDash val="dash"/>
              <a:headEnd type="none"/>
              <a:tailEnd type="triangle" w="lg" len="med"/>
            </a:ln>
            <a:effectLst/>
          </p:spPr>
          <p:style>
            <a:lnRef idx="2">
              <a:schemeClr val="accent1"/>
            </a:lnRef>
            <a:fillRef idx="0">
              <a:schemeClr val="accent1"/>
            </a:fillRef>
            <a:effectRef idx="1">
              <a:schemeClr val="accent1"/>
            </a:effectRef>
            <a:fontRef idx="minor">
              <a:schemeClr val="tx1"/>
            </a:fontRef>
          </p:style>
        </p:cxnSp>
      </p:grpSp>
      <p:sp>
        <p:nvSpPr>
          <p:cNvPr id="31" name="Shape 992"/>
          <p:cNvSpPr/>
          <p:nvPr userDrawn="1"/>
        </p:nvSpPr>
        <p:spPr>
          <a:xfrm>
            <a:off x="-3213861" y="3626354"/>
            <a:ext cx="3069619" cy="363859"/>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dirty="0">
                <a:solidFill>
                  <a:srgbClr val="8C8C8C"/>
                </a:solidFill>
                <a:latin typeface="Helvetica Neue"/>
                <a:cs typeface="Helvetica Neue"/>
              </a:rPr>
              <a:t>With</a:t>
            </a:r>
            <a:r>
              <a:rPr lang="en-US" sz="1200" baseline="0" dirty="0">
                <a:solidFill>
                  <a:srgbClr val="8C8C8C"/>
                </a:solidFill>
                <a:latin typeface="Helvetica Neue"/>
                <a:cs typeface="Helvetica Neue"/>
              </a:rPr>
              <a:t> </a:t>
            </a:r>
            <a:r>
              <a:rPr lang="en-US" sz="1200" dirty="0">
                <a:solidFill>
                  <a:srgbClr val="8C8C8C"/>
                </a:solidFill>
                <a:latin typeface="Helvetica Neue"/>
                <a:cs typeface="Helvetica Neue"/>
              </a:rPr>
              <a:t>Two Line Titles &amp;  Two</a:t>
            </a:r>
            <a:r>
              <a:rPr lang="en-US" sz="1200" baseline="0" dirty="0">
                <a:solidFill>
                  <a:srgbClr val="8C8C8C"/>
                </a:solidFill>
                <a:latin typeface="Helvetica Neue"/>
                <a:cs typeface="Helvetica Neue"/>
              </a:rPr>
              <a:t> Line </a:t>
            </a:r>
            <a:r>
              <a:rPr lang="en-US" sz="1200" dirty="0">
                <a:solidFill>
                  <a:srgbClr val="8C8C8C"/>
                </a:solidFill>
                <a:latin typeface="Helvetica Neue"/>
                <a:cs typeface="Helvetica Neue"/>
              </a:rPr>
              <a:t>Subtitles </a:t>
            </a:r>
          </a:p>
          <a:p>
            <a:pPr lvl="0" algn="r">
              <a:lnSpc>
                <a:spcPct val="80000"/>
              </a:lnSpc>
              <a:defRPr sz="1800">
                <a:solidFill>
                  <a:srgbClr val="000000"/>
                </a:solidFill>
              </a:defRPr>
            </a:pPr>
            <a:r>
              <a:rPr lang="en-US" sz="1200" b="1" dirty="0">
                <a:solidFill>
                  <a:srgbClr val="8C8C8C"/>
                </a:solidFill>
                <a:latin typeface="Helvetica Neue"/>
                <a:cs typeface="Helvetica Neue"/>
              </a:rPr>
              <a:t>move top</a:t>
            </a:r>
            <a:r>
              <a:rPr lang="en-US" sz="1200" b="1" baseline="0" dirty="0">
                <a:solidFill>
                  <a:srgbClr val="8C8C8C"/>
                </a:solidFill>
                <a:latin typeface="Helvetica Neue"/>
                <a:cs typeface="Helvetica Neue"/>
              </a:rPr>
              <a:t> of </a:t>
            </a:r>
            <a:r>
              <a:rPr lang="en-US" sz="1200" b="1" dirty="0">
                <a:solidFill>
                  <a:srgbClr val="8C8C8C"/>
                </a:solidFill>
                <a:latin typeface="Helvetica Neue"/>
                <a:cs typeface="Helvetica Neue"/>
              </a:rPr>
              <a:t>Conten</a:t>
            </a:r>
            <a:r>
              <a:rPr lang="en-US" sz="1200" b="1" baseline="0" dirty="0">
                <a:solidFill>
                  <a:srgbClr val="8C8C8C"/>
                </a:solidFill>
                <a:latin typeface="Helvetica Neue"/>
                <a:cs typeface="Helvetica Neue"/>
              </a:rPr>
              <a:t>t text </a:t>
            </a:r>
            <a:r>
              <a:rPr lang="en-US" sz="1200" baseline="0" dirty="0">
                <a:solidFill>
                  <a:srgbClr val="8C8C8C"/>
                </a:solidFill>
                <a:latin typeface="Helvetica Neue"/>
                <a:cs typeface="Helvetica Neue"/>
              </a:rPr>
              <a:t>to this Line</a:t>
            </a:r>
            <a:endParaRPr lang="en-US" sz="1200" b="1" dirty="0">
              <a:solidFill>
                <a:srgbClr val="8C8C8C"/>
              </a:solidFill>
              <a:latin typeface="Helvetica Neue"/>
              <a:cs typeface="Helvetica Neue"/>
            </a:endParaRPr>
          </a:p>
        </p:txBody>
      </p:sp>
      <p:sp>
        <p:nvSpPr>
          <p:cNvPr id="21" name="Footer Placeholder 4"/>
          <p:cNvSpPr>
            <a:spLocks noGrp="1"/>
          </p:cNvSpPr>
          <p:nvPr>
            <p:ph type="ftr" sz="quarter" idx="10"/>
          </p:nvPr>
        </p:nvSpPr>
        <p:spPr>
          <a:xfrm>
            <a:off x="5861888" y="8644225"/>
            <a:ext cx="8660720" cy="249822"/>
          </a:xfrm>
        </p:spPr>
        <p:txBody>
          <a:bodyPr/>
          <a:lstStyle>
            <a:lvl1pPr algn="l">
              <a:defRPr/>
            </a:lvl1pPr>
          </a:lstStyle>
          <a:p>
            <a:pPr>
              <a:defRPr/>
            </a:pPr>
            <a:r>
              <a:rPr lang="en-US"/>
              <a:t>Source: comScore, internal data</a:t>
            </a:r>
            <a:endParaRPr lang="en-US" dirty="0"/>
          </a:p>
        </p:txBody>
      </p:sp>
      <p:sp>
        <p:nvSpPr>
          <p:cNvPr id="22" name="Shape 990"/>
          <p:cNvSpPr/>
          <p:nvPr userDrawn="1"/>
        </p:nvSpPr>
        <p:spPr>
          <a:xfrm flipH="1">
            <a:off x="-3213861" y="4353303"/>
            <a:ext cx="3069619" cy="511592"/>
          </a:xfrm>
          <a:prstGeom prst="rect">
            <a:avLst/>
          </a:prstGeom>
          <a:ln w="3175">
            <a:miter lim="400000"/>
          </a:ln>
          <a:extLst>
            <a:ext uri="{C572A759-6A51-4108-AA02-DFA0A04FC94B}">
              <ma14:wrappingTextBoxFlag xmlns:ma14="http://schemas.microsoft.com/office/mac/drawingml/2011/main" xmlns="" val="1"/>
            </a:ext>
          </a:extLst>
        </p:spPr>
        <p:txBody>
          <a:bodyPr wrap="square" lIns="33863" tIns="33863" rIns="33863" bIns="33863" anchor="ctr">
            <a:spAutoFit/>
          </a:bodyPr>
          <a:lstStyle/>
          <a:p>
            <a:pPr lvl="0" algn="r">
              <a:lnSpc>
                <a:spcPct val="80000"/>
              </a:lnSpc>
              <a:defRPr sz="1800">
                <a:solidFill>
                  <a:srgbClr val="000000"/>
                </a:solidFill>
              </a:defRPr>
            </a:pPr>
            <a:r>
              <a:rPr lang="en-US" sz="1200" b="0" baseline="0" dirty="0">
                <a:solidFill>
                  <a:srgbClr val="8C8C8C"/>
                </a:solidFill>
                <a:latin typeface="Helvetica Neue"/>
                <a:cs typeface="Helvetica Neue"/>
              </a:rPr>
              <a:t>Go to THEMES &gt; EDIT MASTER &gt; and delete these guides from master layout before sending document to clients. </a:t>
            </a:r>
          </a:p>
        </p:txBody>
      </p:sp>
    </p:spTree>
    <p:extLst>
      <p:ext uri="{BB962C8B-B14F-4D97-AF65-F5344CB8AC3E}">
        <p14:creationId xmlns:p14="http://schemas.microsoft.com/office/powerpoint/2010/main" val="51257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Grid &amp; Quot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47651"/>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47651"/>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p:nvPr>
        </p:nvSpPr>
        <p:spPr>
          <a:xfrm>
            <a:off x="284549" y="3504730"/>
            <a:ext cx="15686904" cy="2134549"/>
          </a:xfrm>
        </p:spPr>
        <p:txBody>
          <a:bodyPr anchor="ctr"/>
          <a:lstStyle>
            <a:lvl1pPr>
              <a:lnSpc>
                <a:spcPct val="90000"/>
              </a:lnSpc>
              <a:defRPr sz="4001" b="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334983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Grid With Titl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2666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18" name="Picture Placeholder 5"/>
          <p:cNvSpPr>
            <a:spLocks noGrp="1"/>
          </p:cNvSpPr>
          <p:nvPr>
            <p:ph type="pic" sz="quarter" idx="14" hasCustomPrompt="1"/>
          </p:nvPr>
        </p:nvSpPr>
        <p:spPr>
          <a:xfrm>
            <a:off x="3439175" y="2570164"/>
            <a:ext cx="3046116" cy="3092450"/>
          </a:xfrm>
          <a:solidFill>
            <a:schemeClr val="tx1"/>
          </a:solidFill>
          <a:ln>
            <a:solidFill>
              <a:srgbClr val="FFFFFF"/>
            </a:solidFill>
          </a:ln>
        </p:spPr>
        <p:txBody>
          <a:bodyPr anchor="ctr"/>
          <a:lstStyle>
            <a:lvl1pPr algn="ctr">
              <a:defRPr b="0">
                <a:solidFill>
                  <a:schemeClr val="bg1"/>
                </a:solidFill>
              </a:defRPr>
            </a:lvl1pPr>
          </a:lstStyle>
          <a:p>
            <a:r>
              <a:rPr lang="en-US" dirty="0"/>
              <a:t>Insert or paste image</a:t>
            </a:r>
          </a:p>
        </p:txBody>
      </p:sp>
      <p:sp>
        <p:nvSpPr>
          <p:cNvPr id="25" name="Picture Placeholder 5"/>
          <p:cNvSpPr>
            <a:spLocks noGrp="1"/>
          </p:cNvSpPr>
          <p:nvPr>
            <p:ph type="pic" sz="quarter" idx="17" hasCustomPrompt="1"/>
          </p:nvPr>
        </p:nvSpPr>
        <p:spPr>
          <a:xfrm>
            <a:off x="12957076"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3" name="Picture Placeholder 5"/>
          <p:cNvSpPr>
            <a:spLocks noGrp="1"/>
          </p:cNvSpPr>
          <p:nvPr>
            <p:ph type="pic" sz="quarter" idx="16" hasCustomPrompt="1"/>
          </p:nvPr>
        </p:nvSpPr>
        <p:spPr>
          <a:xfrm>
            <a:off x="97842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2" name="Picture Placeholder 5"/>
          <p:cNvSpPr>
            <a:spLocks noGrp="1"/>
          </p:cNvSpPr>
          <p:nvPr>
            <p:ph type="pic" sz="quarter" idx="15" hasCustomPrompt="1"/>
          </p:nvPr>
        </p:nvSpPr>
        <p:spPr>
          <a:xfrm>
            <a:off x="6611727" y="2570164"/>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6" name="Picture Placeholder 5"/>
          <p:cNvSpPr>
            <a:spLocks noGrp="1"/>
          </p:cNvSpPr>
          <p:nvPr>
            <p:ph type="pic" sz="quarter" idx="18" hasCustomPrompt="1"/>
          </p:nvPr>
        </p:nvSpPr>
        <p:spPr>
          <a:xfrm>
            <a:off x="2666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7" name="Picture Placeholder 5"/>
          <p:cNvSpPr>
            <a:spLocks noGrp="1"/>
          </p:cNvSpPr>
          <p:nvPr>
            <p:ph type="pic" sz="quarter" idx="19" hasCustomPrompt="1"/>
          </p:nvPr>
        </p:nvSpPr>
        <p:spPr>
          <a:xfrm>
            <a:off x="3439175"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8" name="Picture Placeholder 5"/>
          <p:cNvSpPr>
            <a:spLocks noGrp="1"/>
          </p:cNvSpPr>
          <p:nvPr>
            <p:ph type="pic" sz="quarter" idx="20" hasCustomPrompt="1"/>
          </p:nvPr>
        </p:nvSpPr>
        <p:spPr>
          <a:xfrm>
            <a:off x="66117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39" name="Picture Placeholder 5"/>
          <p:cNvSpPr>
            <a:spLocks noGrp="1"/>
          </p:cNvSpPr>
          <p:nvPr>
            <p:ph type="pic" sz="quarter" idx="21" hasCustomPrompt="1"/>
          </p:nvPr>
        </p:nvSpPr>
        <p:spPr>
          <a:xfrm>
            <a:off x="9784227"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40" name="Picture Placeholder 5"/>
          <p:cNvSpPr>
            <a:spLocks noGrp="1"/>
          </p:cNvSpPr>
          <p:nvPr>
            <p:ph type="pic" sz="quarter" idx="22" hasCustomPrompt="1"/>
          </p:nvPr>
        </p:nvSpPr>
        <p:spPr>
          <a:xfrm>
            <a:off x="12957076" y="5801597"/>
            <a:ext cx="3046116" cy="3092450"/>
          </a:xfrm>
          <a:solidFill>
            <a:schemeClr val="tx1"/>
          </a:solidFill>
          <a:ln>
            <a:solidFill>
              <a:srgbClr val="FFFFFF"/>
            </a:solidFill>
          </a:ln>
        </p:spPr>
        <p:txBody>
          <a:bodyPr anchor="ctr"/>
          <a:lstStyle>
            <a:lvl1pPr marL="0" marR="0" indent="0" algn="ctr" defTabSz="724836" rtl="0" eaLnBrk="1" fontAlgn="base" latinLnBrk="0" hangingPunct="1">
              <a:lnSpc>
                <a:spcPct val="100000"/>
              </a:lnSpc>
              <a:spcBef>
                <a:spcPts val="2000"/>
              </a:spcBef>
              <a:spcAft>
                <a:spcPct val="0"/>
              </a:spcAft>
              <a:buClrTx/>
              <a:buSzTx/>
              <a:buFont typeface="Arial" charset="0"/>
              <a:buNone/>
              <a:tabLst/>
              <a:defRPr b="0">
                <a:solidFill>
                  <a:schemeClr val="bg1"/>
                </a:solidFill>
              </a:defRPr>
            </a:lvl1pPr>
          </a:lstStyle>
          <a:p>
            <a:r>
              <a:rPr lang="en-US" dirty="0"/>
              <a:t>Insert or paste image</a:t>
            </a:r>
          </a:p>
        </p:txBody>
      </p:sp>
      <p:sp>
        <p:nvSpPr>
          <p:cNvPr id="2" name="Title 1"/>
          <p:cNvSpPr>
            <a:spLocks noGrp="1"/>
          </p:cNvSpPr>
          <p:nvPr>
            <p:ph type="title" hasCustomPrompt="1"/>
          </p:nvPr>
        </p:nvSpPr>
        <p:spPr>
          <a:xfrm>
            <a:off x="812272" y="756125"/>
            <a:ext cx="14631460" cy="618302"/>
          </a:xfrm>
        </p:spPr>
        <p:txBody>
          <a:bodyPr/>
          <a:lstStyle>
            <a:lvl1pPr>
              <a:defRPr>
                <a:solidFill>
                  <a:schemeClr val="tx1"/>
                </a:solidFill>
              </a:defRPr>
            </a:lvl1pPr>
          </a:lstStyle>
          <a:p>
            <a:r>
              <a:rPr lang="en-US" dirty="0"/>
              <a:t>Click to edit master title style</a:t>
            </a:r>
          </a:p>
        </p:txBody>
      </p:sp>
      <p:sp>
        <p:nvSpPr>
          <p:cNvPr id="7" name="Text Placeholder 6"/>
          <p:cNvSpPr>
            <a:spLocks noGrp="1"/>
          </p:cNvSpPr>
          <p:nvPr>
            <p:ph type="body" idx="12" hasCustomPrompt="1"/>
          </p:nvPr>
        </p:nvSpPr>
        <p:spPr>
          <a:xfrm>
            <a:off x="804596" y="1393436"/>
            <a:ext cx="14631458" cy="512064"/>
          </a:xfrm>
        </p:spPr>
        <p:txBody>
          <a:bodyPr anchor="t"/>
          <a:lstStyle>
            <a:lvl1pPr algn="ctr">
              <a:defRPr sz="3099" b="0" i="1">
                <a:solidFill>
                  <a:schemeClr val="tx2"/>
                </a:solidFill>
                <a:latin typeface="Georgia"/>
                <a:cs typeface="Georgia"/>
              </a:defRPr>
            </a:lvl1pPr>
          </a:lstStyle>
          <a:p>
            <a:pPr lvl="0"/>
            <a:r>
              <a:rPr lang="en-US" dirty="0"/>
              <a:t>Optional subtitle</a:t>
            </a:r>
          </a:p>
        </p:txBody>
      </p:sp>
    </p:spTree>
    <p:extLst>
      <p:ext uri="{BB962C8B-B14F-4D97-AF65-F5344CB8AC3E}">
        <p14:creationId xmlns:p14="http://schemas.microsoft.com/office/powerpoint/2010/main" val="162904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Half and Half (Left)">
    <p:spTree>
      <p:nvGrpSpPr>
        <p:cNvPr id="1" name=""/>
        <p:cNvGrpSpPr/>
        <p:nvPr/>
      </p:nvGrpSpPr>
      <p:grpSpPr>
        <a:xfrm>
          <a:off x="0" y="0"/>
          <a:ext cx="0" cy="0"/>
          <a:chOff x="0" y="0"/>
          <a:chExt cx="0" cy="0"/>
        </a:xfrm>
      </p:grpSpPr>
      <p:sp>
        <p:nvSpPr>
          <p:cNvPr id="10" name="Rectangle 9"/>
          <p:cNvSpPr/>
          <p:nvPr userDrawn="1"/>
        </p:nvSpPr>
        <p:spPr>
          <a:xfrm>
            <a:off x="-6222"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5" name="Picture Placeholder 4"/>
          <p:cNvSpPr>
            <a:spLocks noGrp="1"/>
          </p:cNvSpPr>
          <p:nvPr>
            <p:ph type="pic" sz="quarter" idx="16" hasCustomPrompt="1"/>
          </p:nvPr>
        </p:nvSpPr>
        <p:spPr>
          <a:xfrm>
            <a:off x="0" y="-2"/>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3" name="Subtitle 2"/>
          <p:cNvSpPr>
            <a:spLocks noGrp="1"/>
          </p:cNvSpPr>
          <p:nvPr userDrawn="1">
            <p:ph type="subTitle" idx="1" hasCustomPrompt="1"/>
          </p:nvPr>
        </p:nvSpPr>
        <p:spPr>
          <a:xfrm>
            <a:off x="8652968" y="4805317"/>
            <a:ext cx="7121441"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8652968" y="3859929"/>
            <a:ext cx="7121441" cy="985988"/>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67674"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47123"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692627"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1267848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Half and Half (Right)">
    <p:spTree>
      <p:nvGrpSpPr>
        <p:cNvPr id="1" name=""/>
        <p:cNvGrpSpPr/>
        <p:nvPr/>
      </p:nvGrpSpPr>
      <p:grpSpPr>
        <a:xfrm>
          <a:off x="0" y="0"/>
          <a:ext cx="0" cy="0"/>
          <a:chOff x="0" y="0"/>
          <a:chExt cx="0" cy="0"/>
        </a:xfrm>
      </p:grpSpPr>
      <p:sp>
        <p:nvSpPr>
          <p:cNvPr id="10" name="Rectangle 9"/>
          <p:cNvSpPr/>
          <p:nvPr userDrawn="1"/>
        </p:nvSpPr>
        <p:spPr>
          <a:xfrm>
            <a:off x="8100350" y="1819"/>
            <a:ext cx="8155650" cy="9144000"/>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Arial"/>
              <a:cs typeface="Arial"/>
            </a:endParaRPr>
          </a:p>
        </p:txBody>
      </p:sp>
      <p:sp>
        <p:nvSpPr>
          <p:cNvPr id="3" name="Subtitle 2"/>
          <p:cNvSpPr>
            <a:spLocks noGrp="1"/>
          </p:cNvSpPr>
          <p:nvPr userDrawn="1">
            <p:ph type="subTitle" idx="1" hasCustomPrompt="1"/>
          </p:nvPr>
        </p:nvSpPr>
        <p:spPr>
          <a:xfrm>
            <a:off x="500237" y="4805317"/>
            <a:ext cx="7125149" cy="913842"/>
          </a:xfrm>
        </p:spPr>
        <p:txBody>
          <a:bodyPr lIns="0" rIns="0" anchor="t"/>
          <a:lstStyle>
            <a:lvl1pPr marL="0" indent="0" algn="ctr">
              <a:buNone/>
              <a:defRPr sz="3099" b="0" i="1" baseline="0">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pPr lvl="0"/>
            <a:r>
              <a:rPr lang="en-US" dirty="0"/>
              <a:t>Optional subtitle</a:t>
            </a:r>
          </a:p>
        </p:txBody>
      </p:sp>
      <p:sp>
        <p:nvSpPr>
          <p:cNvPr id="2" name="Title 1"/>
          <p:cNvSpPr>
            <a:spLocks noGrp="1"/>
          </p:cNvSpPr>
          <p:nvPr userDrawn="1">
            <p:ph type="ctrTitle" hasCustomPrompt="1"/>
          </p:nvPr>
        </p:nvSpPr>
        <p:spPr>
          <a:xfrm>
            <a:off x="500235" y="3864811"/>
            <a:ext cx="7125152" cy="976226"/>
          </a:xfrm>
        </p:spPr>
        <p:txBody>
          <a:bodyPr lIns="0" rIns="0" anchor="b">
            <a:noAutofit/>
          </a:bodyPr>
          <a:lstStyle>
            <a:lvl1pPr algn="ctr">
              <a:defRPr sz="4999" baseline="0">
                <a:solidFill>
                  <a:schemeClr val="tx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3"/>
            <a:ext cx="8149429" cy="9153145"/>
          </a:xfrm>
          <a:solidFill>
            <a:schemeClr val="tx1"/>
          </a:solidFill>
        </p:spPr>
        <p:txBody>
          <a:bodyPr anchor="ctr"/>
          <a:lstStyle>
            <a:lvl1pPr algn="ctr">
              <a:defRPr b="0" baseline="0">
                <a:solidFill>
                  <a:srgbClr val="FFFFFF"/>
                </a:solidFill>
              </a:defRPr>
            </a:lvl1pPr>
          </a:lstStyle>
          <a:p>
            <a:r>
              <a:rPr lang="en-US" dirty="0"/>
              <a:t>Paste or insert image here or delete box for light grey background.</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9" name="Shape 45"/>
          <p:cNvSpPr/>
          <p:nvPr userDrawn="1"/>
        </p:nvSpPr>
        <p:spPr>
          <a:xfrm flipV="1">
            <a:off x="8117244" y="3"/>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14" name="Footer Placeholder 4"/>
          <p:cNvSpPr>
            <a:spLocks noGrp="1"/>
          </p:cNvSpPr>
          <p:nvPr>
            <p:ph type="ftr" sz="quarter" idx="3"/>
          </p:nvPr>
        </p:nvSpPr>
        <p:spPr>
          <a:xfrm>
            <a:off x="8328663" y="8644225"/>
            <a:ext cx="7157620" cy="249822"/>
          </a:xfrm>
          <a:prstGeom prst="rect">
            <a:avLst/>
          </a:prstGeom>
        </p:spPr>
        <p:txBody>
          <a:bodyPr vert="horz" lIns="145134" tIns="72567" rIns="145134" bIns="72567" rtlCol="0" anchor="b"/>
          <a:lstStyle>
            <a:lvl1pPr algn="l" defTabSz="725552" fontAlgn="auto">
              <a:spcBef>
                <a:spcPts val="0"/>
              </a:spcBef>
              <a:spcAft>
                <a:spcPts val="0"/>
              </a:spcAft>
              <a:defRPr sz="1101">
                <a:solidFill>
                  <a:schemeClr val="tx2"/>
                </a:solidFill>
                <a:latin typeface="Helvetica Neue"/>
                <a:ea typeface="+mn-ea"/>
                <a:cs typeface="Helvetica Neue"/>
              </a:defRPr>
            </a:lvl1pPr>
          </a:lstStyle>
          <a:p>
            <a:pPr>
              <a:defRPr/>
            </a:pPr>
            <a:r>
              <a:rPr lang="en-US"/>
              <a:t>Source: comScore, internal data</a:t>
            </a:r>
            <a:endParaRPr lang="en-US" dirty="0"/>
          </a:p>
        </p:txBody>
      </p:sp>
    </p:spTree>
    <p:extLst>
      <p:ext uri="{BB962C8B-B14F-4D97-AF65-F5344CB8AC3E}">
        <p14:creationId xmlns:p14="http://schemas.microsoft.com/office/powerpoint/2010/main" val="675709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Half and Half Custom Image(Right)">
    <p:spTree>
      <p:nvGrpSpPr>
        <p:cNvPr id="1" name=""/>
        <p:cNvGrpSpPr/>
        <p:nvPr/>
      </p:nvGrpSpPr>
      <p:grpSpPr>
        <a:xfrm>
          <a:off x="0" y="0"/>
          <a:ext cx="0" cy="0"/>
          <a:chOff x="0" y="0"/>
          <a:chExt cx="0" cy="0"/>
        </a:xfrm>
      </p:grpSpPr>
      <p:sp>
        <p:nvSpPr>
          <p:cNvPr id="9" name="Rectangle 8"/>
          <p:cNvSpPr/>
          <p:nvPr userDrawn="1"/>
        </p:nvSpPr>
        <p:spPr>
          <a:xfrm>
            <a:off x="0" y="0"/>
            <a:ext cx="16256000" cy="9144000"/>
          </a:xfrm>
          <a:prstGeom prst="rect">
            <a:avLst/>
          </a:prstGeom>
          <a:solidFill>
            <a:srgbClr val="CDCBC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endParaRPr lang="en-US" sz="2500" dirty="0">
              <a:latin typeface="Arial"/>
              <a:cs typeface="Arial"/>
            </a:endParaRPr>
          </a:p>
        </p:txBody>
      </p:sp>
      <p:pic>
        <p:nvPicPr>
          <p:cNvPr id="13" name="Picture 12"/>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a:off x="4192163" y="7828212"/>
            <a:ext cx="12190809" cy="439906"/>
          </a:xfrm>
          <a:prstGeom prst="rect">
            <a:avLst/>
          </a:prstGeom>
          <a:noFill/>
          <a:ln>
            <a:noFill/>
          </a:ln>
        </p:spPr>
      </p:pic>
      <p:pic>
        <p:nvPicPr>
          <p:cNvPr id="10" name="Picture 9"/>
          <p:cNvPicPr>
            <a:picLocks/>
          </p:cNvPicPr>
          <p:nvPr userDrawn="1"/>
        </p:nvPicPr>
        <p:blipFill>
          <a:blip r:embed="rId3" cstate="email">
            <a:extLst>
              <a:ext uri="{28A0092B-C50C-407E-A947-70E740481C1C}">
                <a14:useLocalDpi xmlns:a14="http://schemas.microsoft.com/office/drawing/2010/main"/>
              </a:ext>
            </a:extLst>
          </a:blip>
          <a:stretch>
            <a:fillRect/>
          </a:stretch>
        </p:blipFill>
        <p:spPr>
          <a:xfrm>
            <a:off x="1069869" y="7843153"/>
            <a:ext cx="3884368" cy="439906"/>
          </a:xfrm>
          <a:prstGeom prst="rect">
            <a:avLst/>
          </a:prstGeom>
          <a:noFill/>
          <a:ln>
            <a:noFill/>
          </a:ln>
        </p:spPr>
      </p:pic>
      <p:pic>
        <p:nvPicPr>
          <p:cNvPr id="8" name="pasted-image.pdf"/>
          <p:cNvPicPr/>
          <p:nvPr userDrawn="1"/>
        </p:nvPicPr>
        <p:blipFill>
          <a:blip r:embed="rId4" cstate="email">
            <a:extLst>
              <a:ext uri="{28A0092B-C50C-407E-A947-70E740481C1C}">
                <a14:useLocalDpi xmlns:a14="http://schemas.microsoft.com/office/drawing/2010/main"/>
              </a:ext>
            </a:extLst>
          </a:blip>
          <a:stretch>
            <a:fillRect/>
          </a:stretch>
        </p:blipFill>
        <p:spPr>
          <a:xfrm>
            <a:off x="1369391" y="1382526"/>
            <a:ext cx="3269558" cy="6725717"/>
          </a:xfrm>
          <a:prstGeom prst="rect">
            <a:avLst/>
          </a:prstGeom>
          <a:ln w="3175">
            <a:miter lim="400000"/>
          </a:ln>
          <a:effectLst/>
        </p:spPr>
      </p:pic>
      <p:pic>
        <p:nvPicPr>
          <p:cNvPr id="11" name="pasted-image.pdf"/>
          <p:cNvPicPr/>
          <p:nvPr userDrawn="1"/>
        </p:nvPicPr>
        <p:blipFill>
          <a:blip r:embed="rId5"/>
          <a:stretch>
            <a:fillRect/>
          </a:stretch>
        </p:blipFill>
        <p:spPr>
          <a:xfrm rot="16200000">
            <a:off x="6684607" y="-230946"/>
            <a:ext cx="6713083" cy="9964667"/>
          </a:xfrm>
          <a:prstGeom prst="rect">
            <a:avLst/>
          </a:prstGeom>
          <a:ln w="3175">
            <a:miter lim="400000"/>
          </a:ln>
          <a:effectLst/>
        </p:spPr>
      </p:pic>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5" name="Picture Placeholder 4"/>
          <p:cNvSpPr>
            <a:spLocks noGrp="1"/>
          </p:cNvSpPr>
          <p:nvPr>
            <p:ph type="pic" sz="quarter" idx="16" hasCustomPrompt="1"/>
          </p:nvPr>
        </p:nvSpPr>
        <p:spPr>
          <a:xfrm>
            <a:off x="1589589" y="2213358"/>
            <a:ext cx="2817572" cy="5044859"/>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
        <p:nvSpPr>
          <p:cNvPr id="12" name="Picture Placeholder 4"/>
          <p:cNvSpPr>
            <a:spLocks noGrp="1"/>
          </p:cNvSpPr>
          <p:nvPr>
            <p:ph type="pic" sz="quarter" idx="17" hasCustomPrompt="1"/>
          </p:nvPr>
        </p:nvSpPr>
        <p:spPr>
          <a:xfrm>
            <a:off x="6042510" y="1731724"/>
            <a:ext cx="7994703" cy="6014201"/>
          </a:xfrm>
          <a:solidFill>
            <a:schemeClr val="tx1"/>
          </a:solidFill>
          <a:ln w="38100" cmpd="sng">
            <a:solidFill>
              <a:schemeClr val="tx2"/>
            </a:solidFill>
          </a:ln>
        </p:spPr>
        <p:txBody>
          <a:bodyPr anchor="ctr"/>
          <a:lstStyle>
            <a:lvl1pPr algn="ctr">
              <a:defRPr b="0" baseline="0">
                <a:solidFill>
                  <a:srgbClr val="FFFFFF"/>
                </a:solidFill>
              </a:defRPr>
            </a:lvl1pPr>
          </a:lstStyle>
          <a:p>
            <a:r>
              <a:rPr lang="en-US" dirty="0"/>
              <a:t>Paste or insert image here.</a:t>
            </a:r>
          </a:p>
        </p:txBody>
      </p:sp>
    </p:spTree>
    <p:extLst>
      <p:ext uri="{BB962C8B-B14F-4D97-AF65-F5344CB8AC3E}">
        <p14:creationId xmlns:p14="http://schemas.microsoft.com/office/powerpoint/2010/main" val="254714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e with Copy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2C61908-C50C-360D-C6A1-FA8540172535}"/>
              </a:ext>
            </a:extLst>
          </p:cNvPr>
          <p:cNvGrpSpPr/>
          <p:nvPr userDrawn="1"/>
        </p:nvGrpSpPr>
        <p:grpSpPr>
          <a:xfrm>
            <a:off x="6504776" y="2948627"/>
            <a:ext cx="3246449" cy="3246750"/>
            <a:chOff x="6508145" y="2957911"/>
            <a:chExt cx="3246767" cy="3246751"/>
          </a:xfrm>
        </p:grpSpPr>
        <p:sp>
          <p:nvSpPr>
            <p:cNvPr id="8" name="Shape 6">
              <a:extLst>
                <a:ext uri="{FF2B5EF4-FFF2-40B4-BE49-F238E27FC236}">
                  <a16:creationId xmlns:a16="http://schemas.microsoft.com/office/drawing/2014/main" id="{BD10F41E-6D0B-26C2-8A78-D5F4D0BFEE5C}"/>
                </a:ext>
              </a:extLst>
            </p:cNvPr>
            <p:cNvSpPr/>
            <p:nvPr userDrawn="1"/>
          </p:nvSpPr>
          <p:spPr>
            <a:xfrm>
              <a:off x="6508145" y="2957911"/>
              <a:ext cx="3246767" cy="324675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dirty="0"/>
            </a:p>
          </p:txBody>
        </p:sp>
        <p:grpSp>
          <p:nvGrpSpPr>
            <p:cNvPr id="9" name="Group 8">
              <a:extLst>
                <a:ext uri="{FF2B5EF4-FFF2-40B4-BE49-F238E27FC236}">
                  <a16:creationId xmlns:a16="http://schemas.microsoft.com/office/drawing/2014/main" id="{63E3EAFB-6A66-B6B1-7661-728804BFF10F}"/>
                </a:ext>
              </a:extLst>
            </p:cNvPr>
            <p:cNvGrpSpPr>
              <a:grpSpLocks noChangeAspect="1"/>
            </p:cNvGrpSpPr>
            <p:nvPr userDrawn="1"/>
          </p:nvGrpSpPr>
          <p:grpSpPr>
            <a:xfrm>
              <a:off x="7215340" y="3657600"/>
              <a:ext cx="1826908" cy="1828800"/>
              <a:chOff x="7588313" y="1736166"/>
              <a:chExt cx="1075492" cy="1076606"/>
            </a:xfrm>
          </p:grpSpPr>
          <p:sp>
            <p:nvSpPr>
              <p:cNvPr id="10" name="Shape 29">
                <a:extLst>
                  <a:ext uri="{FF2B5EF4-FFF2-40B4-BE49-F238E27FC236}">
                    <a16:creationId xmlns:a16="http://schemas.microsoft.com/office/drawing/2014/main" id="{0D119D54-F695-5B43-9F2A-66CF0C3FABDC}"/>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AD113CA-0350-349C-1117-9CCF0D6A5AEF}"/>
                  </a:ext>
                </a:extLst>
              </p:cNvPr>
              <p:cNvPicPr>
                <a:picLocks noChangeAspect="1"/>
              </p:cNvPicPr>
              <p:nvPr userDrawn="1"/>
            </p:nvPicPr>
            <p:blipFill>
              <a:blip r:embed="rId2"/>
              <a:stretch>
                <a:fillRect/>
              </a:stretch>
            </p:blipFill>
            <p:spPr>
              <a:xfrm>
                <a:off x="7588313" y="1736166"/>
                <a:ext cx="1069848" cy="1069848"/>
              </a:xfrm>
              <a:prstGeom prst="rect">
                <a:avLst/>
              </a:prstGeom>
            </p:spPr>
          </p:pic>
        </p:grpSp>
      </p:grpSp>
    </p:spTree>
    <p:extLst>
      <p:ext uri="{BB962C8B-B14F-4D97-AF65-F5344CB8AC3E}">
        <p14:creationId xmlns:p14="http://schemas.microsoft.com/office/powerpoint/2010/main" val="52529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x">
  <p:cSld name="Gray Title Slide">
    <p:bg>
      <p:bgPr>
        <a:blipFill dpi="0" rotWithShape="1">
          <a:blip r:embed="rId2">
            <a:extLst>
              <a:ext uri="{BEBA8EAE-BF5A-486C-A8C5-ECC9F3942E4B}">
                <a14:imgProps xmlns:a14="http://schemas.microsoft.com/office/drawing/2010/main">
                  <a14:imgLayer r:embed="rId3">
                    <a14:imgEffect>
                      <a14:brightnessContrast bright="30000"/>
                    </a14:imgEffect>
                  </a14:imgLayer>
                </a14:imgProps>
              </a:ext>
            </a:extLst>
          </a:blip>
          <a:srcRect/>
          <a:stretch>
            <a:fillRect t="-5000" b="-5000"/>
          </a:stretch>
        </a:blipFill>
        <a:effectLst/>
      </p:bgPr>
    </p:bg>
    <p:spTree>
      <p:nvGrpSpPr>
        <p:cNvPr id="1" name=""/>
        <p:cNvGrpSpPr/>
        <p:nvPr/>
      </p:nvGrpSpPr>
      <p:grpSpPr>
        <a:xfrm>
          <a:off x="0" y="0"/>
          <a:ext cx="0" cy="0"/>
          <a:chOff x="0" y="0"/>
          <a:chExt cx="0" cy="0"/>
        </a:xfrm>
      </p:grpSpPr>
      <p:sp>
        <p:nvSpPr>
          <p:cNvPr id="19" name="Shape 19"/>
          <p:cNvSpPr>
            <a:spLocks noGrp="1"/>
          </p:cNvSpPr>
          <p:nvPr>
            <p:ph type="body" sz="quarter" idx="13"/>
          </p:nvPr>
        </p:nvSpPr>
        <p:spPr>
          <a:xfrm>
            <a:off x="812802" y="6782770"/>
            <a:ext cx="14630400"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name here</a:t>
            </a:r>
          </a:p>
        </p:txBody>
      </p:sp>
      <p:sp>
        <p:nvSpPr>
          <p:cNvPr id="20" name="Shape 20"/>
          <p:cNvSpPr>
            <a:spLocks noGrp="1"/>
          </p:cNvSpPr>
          <p:nvPr>
            <p:ph type="body" sz="quarter" idx="14"/>
          </p:nvPr>
        </p:nvSpPr>
        <p:spPr>
          <a:xfrm>
            <a:off x="812801" y="7412918"/>
            <a:ext cx="11523134" cy="775570"/>
          </a:xfrm>
          <a:prstGeom prst="rect">
            <a:avLst/>
          </a:prstGeom>
        </p:spPr>
        <p:txBody>
          <a:bodyPr anchor="b">
            <a:spAutoFit/>
          </a:bodyPr>
          <a:lstStyle>
            <a:lvl1pPr marL="0" marR="0" algn="l" defTabSz="431754">
              <a:lnSpc>
                <a:spcPts val="5466"/>
              </a:lnSpc>
              <a:spcBef>
                <a:spcPts val="0"/>
              </a:spcBef>
              <a:defRPr sz="3600">
                <a:solidFill>
                  <a:srgbClr val="A9A9A9"/>
                </a:solidFill>
                <a:uFill>
                  <a:solidFill>
                    <a:srgbClr val="A9A9A9"/>
                  </a:solidFill>
                </a:uFill>
                <a:latin typeface="Helvetica Neue Light"/>
                <a:ea typeface="Helvetica Neue Light"/>
                <a:cs typeface="Helvetica Neue Light"/>
                <a:sym typeface="Helvetica Neue Light"/>
              </a:defRPr>
            </a:lvl1pPr>
          </a:lstStyle>
          <a:p>
            <a:r>
              <a:t>Your title here</a:t>
            </a:r>
          </a:p>
        </p:txBody>
      </p:sp>
      <p:sp>
        <p:nvSpPr>
          <p:cNvPr id="21" name="Shape 21"/>
          <p:cNvSpPr>
            <a:spLocks noGrp="1"/>
          </p:cNvSpPr>
          <p:nvPr>
            <p:ph type="body" sz="quarter" idx="15"/>
          </p:nvPr>
        </p:nvSpPr>
        <p:spPr>
          <a:xfrm>
            <a:off x="812802" y="3731139"/>
            <a:ext cx="14630400" cy="1326298"/>
          </a:xfrm>
          <a:prstGeom prst="rect">
            <a:avLst/>
          </a:prstGeom>
        </p:spPr>
        <p:txBody>
          <a:bodyPr anchor="b">
            <a:spAutoFit/>
          </a:bodyPr>
          <a:lstStyle>
            <a:lvl1pPr marL="0" marR="0" algn="l" defTabSz="431754">
              <a:lnSpc>
                <a:spcPts val="10132"/>
              </a:lnSpc>
              <a:spcBef>
                <a:spcPts val="0"/>
              </a:spcBef>
              <a:defRPr sz="7499">
                <a:solidFill>
                  <a:srgbClr val="C0C0C0"/>
                </a:solidFill>
                <a:uFillTx/>
                <a:latin typeface="Helvetica Neue Light"/>
                <a:ea typeface="Helvetica Neue Light"/>
                <a:cs typeface="Helvetica Neue Light"/>
                <a:sym typeface="Helvetica Neue Light"/>
              </a:defRPr>
            </a:lvl1pPr>
          </a:lstStyle>
          <a:p>
            <a:r>
              <a:t>Presentation Title</a:t>
            </a:r>
          </a:p>
        </p:txBody>
      </p:sp>
      <p:sp>
        <p:nvSpPr>
          <p:cNvPr id="22" name="Shape 22"/>
          <p:cNvSpPr>
            <a:spLocks noGrp="1"/>
          </p:cNvSpPr>
          <p:nvPr>
            <p:ph type="body" sz="quarter" idx="16"/>
          </p:nvPr>
        </p:nvSpPr>
        <p:spPr>
          <a:xfrm>
            <a:off x="812802" y="4960381"/>
            <a:ext cx="14630400" cy="977420"/>
          </a:xfrm>
          <a:prstGeom prst="rect">
            <a:avLst/>
          </a:prstGeom>
        </p:spPr>
        <p:txBody>
          <a:bodyPr anchor="b">
            <a:spAutoFit/>
          </a:bodyPr>
          <a:lstStyle>
            <a:lvl1pPr marL="0" marR="0" algn="l" defTabSz="431754">
              <a:spcBef>
                <a:spcPts val="0"/>
              </a:spcBef>
              <a:defRPr sz="5998">
                <a:solidFill>
                  <a:srgbClr val="C9232C"/>
                </a:solidFill>
                <a:uFill>
                  <a:solidFill>
                    <a:srgbClr val="A9A9A9"/>
                  </a:solidFill>
                </a:uFill>
                <a:latin typeface="Helvetica Neue Light"/>
                <a:ea typeface="Helvetica Neue Light"/>
                <a:cs typeface="Helvetica Neue Light"/>
                <a:sym typeface="Helvetica Neue Light"/>
              </a:defRPr>
            </a:lvl1pPr>
          </a:lstStyle>
          <a:p>
            <a:r>
              <a:rPr dirty="0"/>
              <a:t>Subtitle</a:t>
            </a:r>
          </a:p>
        </p:txBody>
      </p:sp>
      <p:pic>
        <p:nvPicPr>
          <p:cNvPr id="23" name="pasted-image.pdf"/>
          <p:cNvPicPr>
            <a:picLocks noChangeAspect="1"/>
          </p:cNvPicPr>
          <p:nvPr userDrawn="1"/>
        </p:nvPicPr>
        <p:blipFill>
          <a:blip r:embed="rId4"/>
          <a:srcRect/>
          <a:stretch/>
        </p:blipFill>
        <p:spPr>
          <a:xfrm>
            <a:off x="13009206" y="5896376"/>
            <a:ext cx="2291888" cy="2292112"/>
          </a:xfrm>
          <a:prstGeom prst="rect">
            <a:avLst/>
          </a:prstGeom>
          <a:ln w="25400"/>
        </p:spPr>
      </p:pic>
      <p:sp>
        <p:nvSpPr>
          <p:cNvPr id="24" name="Shape 2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0030240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Half)">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07661" y="5217983"/>
            <a:ext cx="15229573" cy="113514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6345345"/>
            <a:ext cx="15229570" cy="913861"/>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7777208"/>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13" name="Content Placeholder 12"/>
          <p:cNvSpPr>
            <a:spLocks noGrp="1"/>
          </p:cNvSpPr>
          <p:nvPr>
            <p:ph sz="quarter" idx="16" hasCustomPrompt="1"/>
          </p:nvPr>
        </p:nvSpPr>
        <p:spPr>
          <a:xfrm>
            <a:off x="3268326" y="8183993"/>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37" name="Shape 430"/>
          <p:cNvSpPr/>
          <p:nvPr userDrawn="1"/>
        </p:nvSpPr>
        <p:spPr>
          <a:xfrm>
            <a:off x="-25396" y="4573355"/>
            <a:ext cx="16305209" cy="2"/>
          </a:xfrm>
          <a:prstGeom prst="line">
            <a:avLst/>
          </a:prstGeom>
          <a:ln w="19050">
            <a:solidFill>
              <a:srgbClr val="A8A49D"/>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pic>
        <p:nvPicPr>
          <p:cNvPr id="4" name="Picture 3">
            <a:extLst>
              <a:ext uri="{FF2B5EF4-FFF2-40B4-BE49-F238E27FC236}">
                <a16:creationId xmlns:a16="http://schemas.microsoft.com/office/drawing/2014/main" id="{4296885D-6D23-9739-959C-FEDE1C0A0FA9}"/>
              </a:ext>
            </a:extLst>
          </p:cNvPr>
          <p:cNvPicPr>
            <a:picLocks/>
          </p:cNvPicPr>
          <p:nvPr userDrawn="1"/>
        </p:nvPicPr>
        <p:blipFill>
          <a:blip r:embed="rId2"/>
          <a:stretch>
            <a:fillRect/>
          </a:stretch>
        </p:blipFill>
        <p:spPr>
          <a:xfrm>
            <a:off x="2" y="-19990"/>
            <a:ext cx="16302160" cy="4599433"/>
          </a:xfrm>
          <a:prstGeom prst="rect">
            <a:avLst/>
          </a:prstGeom>
        </p:spPr>
      </p:pic>
      <p:pic>
        <p:nvPicPr>
          <p:cNvPr id="16" name="Picture 15" descr="A picture containing text, sign, clipart&#10;&#10;Description automatically generated">
            <a:extLst>
              <a:ext uri="{FF2B5EF4-FFF2-40B4-BE49-F238E27FC236}">
                <a16:creationId xmlns:a16="http://schemas.microsoft.com/office/drawing/2014/main" id="{0F5524DE-BEBB-A928-BDEA-8CACCE5A611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7665287" y="1690009"/>
            <a:ext cx="914311" cy="914400"/>
          </a:xfrm>
          <a:prstGeom prst="rect">
            <a:avLst/>
          </a:prstGeom>
        </p:spPr>
      </p:pic>
    </p:spTree>
    <p:extLst>
      <p:ext uri="{BB962C8B-B14F-4D97-AF65-F5344CB8AC3E}">
        <p14:creationId xmlns:p14="http://schemas.microsoft.com/office/powerpoint/2010/main" val="28415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07201-364E-CC52-CAED-7D5974CEC7DD}"/>
              </a:ext>
            </a:extLst>
          </p:cNvPr>
          <p:cNvSpPr>
            <a:spLocks noGrp="1"/>
          </p:cNvSpPr>
          <p:nvPr>
            <p:ph type="title"/>
          </p:nvPr>
        </p:nvSpPr>
        <p:spPr/>
        <p:txBody>
          <a:bodyPr/>
          <a:lstStyle/>
          <a:p>
            <a:r>
              <a:rPr lang="en-GB" altLang="zh-CN"/>
              <a:t>Click to edit Master title style</a:t>
            </a:r>
            <a:endParaRPr lang="zh-CN" altLang="en-US"/>
          </a:p>
        </p:txBody>
      </p:sp>
      <p:sp>
        <p:nvSpPr>
          <p:cNvPr id="3" name="Content Placeholder 2">
            <a:extLst>
              <a:ext uri="{FF2B5EF4-FFF2-40B4-BE49-F238E27FC236}">
                <a16:creationId xmlns:a16="http://schemas.microsoft.com/office/drawing/2014/main" id="{C3711669-9BC0-1773-A4E3-5FFCB5881C7A}"/>
              </a:ext>
            </a:extLst>
          </p:cNvPr>
          <p:cNvSpPr>
            <a:spLocks noGrp="1"/>
          </p:cNvSpPr>
          <p:nvPr>
            <p:ph idx="1"/>
          </p:nvPr>
        </p:nvSpPr>
        <p:spPr/>
        <p:txBody>
          <a:bodyPr/>
          <a:lstStyle/>
          <a:p>
            <a:pPr lvl="0"/>
            <a:r>
              <a:rPr lang="en-GB" altLang="zh-CN"/>
              <a:t>Click to edit Master text styles</a:t>
            </a:r>
          </a:p>
          <a:p>
            <a:pPr lvl="1"/>
            <a:r>
              <a:rPr lang="en-GB" altLang="zh-CN"/>
              <a:t>Second level</a:t>
            </a:r>
          </a:p>
          <a:p>
            <a:pPr lvl="2"/>
            <a:r>
              <a:rPr lang="en-GB" altLang="zh-CN"/>
              <a:t>Third level</a:t>
            </a:r>
          </a:p>
          <a:p>
            <a:pPr lvl="3"/>
            <a:r>
              <a:rPr lang="en-GB" altLang="zh-CN"/>
              <a:t>Fourth level</a:t>
            </a:r>
          </a:p>
          <a:p>
            <a:pPr lvl="4"/>
            <a:r>
              <a:rPr lang="en-GB" altLang="zh-CN"/>
              <a:t>Fifth level</a:t>
            </a:r>
            <a:endParaRPr lang="zh-CN" altLang="en-US"/>
          </a:p>
        </p:txBody>
      </p:sp>
      <p:sp>
        <p:nvSpPr>
          <p:cNvPr id="4" name="Date Placeholder 3">
            <a:extLst>
              <a:ext uri="{FF2B5EF4-FFF2-40B4-BE49-F238E27FC236}">
                <a16:creationId xmlns:a16="http://schemas.microsoft.com/office/drawing/2014/main" id="{DC98C183-3D9B-EC97-9766-FA09881EE2F1}"/>
              </a:ext>
            </a:extLst>
          </p:cNvPr>
          <p:cNvSpPr>
            <a:spLocks noGrp="1"/>
          </p:cNvSpPr>
          <p:nvPr>
            <p:ph type="dt" sz="half" idx="10"/>
          </p:nvPr>
        </p:nvSpPr>
        <p:spPr/>
        <p:txBody>
          <a:bodyPr/>
          <a:lstStyle/>
          <a:p>
            <a:fld id="{25C4DFC2-B5C1-4F77-A159-7DE149B79BD0}" type="datetimeFigureOut">
              <a:rPr lang="zh-CN" altLang="en-US" smtClean="0"/>
              <a:t>2024/7/20</a:t>
            </a:fld>
            <a:endParaRPr lang="zh-CN" altLang="en-US"/>
          </a:p>
        </p:txBody>
      </p:sp>
      <p:sp>
        <p:nvSpPr>
          <p:cNvPr id="5" name="Footer Placeholder 4">
            <a:extLst>
              <a:ext uri="{FF2B5EF4-FFF2-40B4-BE49-F238E27FC236}">
                <a16:creationId xmlns:a16="http://schemas.microsoft.com/office/drawing/2014/main" id="{BE6F471F-92E7-B2FF-1C5A-6144BBD9F63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5F5E68A-A26F-9DE4-C15B-61EF85A95314}"/>
              </a:ext>
            </a:extLst>
          </p:cNvPr>
          <p:cNvSpPr>
            <a:spLocks noGrp="1"/>
          </p:cNvSpPr>
          <p:nvPr>
            <p:ph type="sldNum" sz="quarter" idx="12"/>
          </p:nvPr>
        </p:nvSpPr>
        <p:spPr/>
        <p:txBody>
          <a:bodyPr/>
          <a:lstStyle/>
          <a:p>
            <a:fld id="{3B65F19A-0BD4-4BE9-BE4A-FC59182BD157}" type="slidenum">
              <a:rPr lang="zh-CN" altLang="en-US" smtClean="0"/>
              <a:t>‹#›</a:t>
            </a:fld>
            <a:endParaRPr lang="zh-CN" altLang="en-US"/>
          </a:p>
        </p:txBody>
      </p:sp>
    </p:spTree>
    <p:extLst>
      <p:ext uri="{BB962C8B-B14F-4D97-AF65-F5344CB8AC3E}">
        <p14:creationId xmlns:p14="http://schemas.microsoft.com/office/powerpoint/2010/main" val="3633686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DD084AA-9B4D-E0B5-C124-48E72DCD43EE}"/>
              </a:ext>
            </a:extLst>
          </p:cNvPr>
          <p:cNvGrpSpPr/>
          <p:nvPr userDrawn="1"/>
        </p:nvGrpSpPr>
        <p:grpSpPr>
          <a:xfrm>
            <a:off x="7587573" y="1736166"/>
            <a:ext cx="1075387" cy="1076606"/>
            <a:chOff x="7588313" y="1736166"/>
            <a:chExt cx="1075492" cy="1076606"/>
          </a:xfrm>
        </p:grpSpPr>
        <p:sp>
          <p:nvSpPr>
            <p:cNvPr id="9" name="Shape 29"/>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1" name="Picture 10" descr="A picture containing text, sign, clipart&#10;&#10;Description automatically generated">
              <a:extLst>
                <a:ext uri="{FF2B5EF4-FFF2-40B4-BE49-F238E27FC236}">
                  <a16:creationId xmlns:a16="http://schemas.microsoft.com/office/drawing/2014/main" id="{046E1C39-7389-6CEC-365F-372607B6CAD2}"/>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54941"/>
            <a:ext cx="15229573" cy="1095433"/>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5372"/>
            <a:ext cx="15229570" cy="93221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Tree>
    <p:extLst>
      <p:ext uri="{BB962C8B-B14F-4D97-AF65-F5344CB8AC3E}">
        <p14:creationId xmlns:p14="http://schemas.microsoft.com/office/powerpoint/2010/main" val="61280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Logo">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C7E37DFB-E956-32D6-3921-E941CF87AC42}"/>
              </a:ext>
            </a:extLst>
          </p:cNvPr>
          <p:cNvGrpSpPr/>
          <p:nvPr userDrawn="1"/>
        </p:nvGrpSpPr>
        <p:grpSpPr>
          <a:xfrm>
            <a:off x="6244657" y="1749724"/>
            <a:ext cx="1075387" cy="1076606"/>
            <a:chOff x="7588313" y="1736166"/>
            <a:chExt cx="1075492" cy="1076606"/>
          </a:xfrm>
        </p:grpSpPr>
        <p:sp>
          <p:nvSpPr>
            <p:cNvPr id="15" name="Shape 29">
              <a:extLst>
                <a:ext uri="{FF2B5EF4-FFF2-40B4-BE49-F238E27FC236}">
                  <a16:creationId xmlns:a16="http://schemas.microsoft.com/office/drawing/2014/main" id="{591B1FE8-4074-AFBF-E12E-8A898343ED78}"/>
                </a:ext>
              </a:extLst>
            </p:cNvPr>
            <p:cNvSpPr/>
            <p:nvPr userDrawn="1"/>
          </p:nvSpPr>
          <p:spPr>
            <a:xfrm>
              <a:off x="7592197" y="1741169"/>
              <a:ext cx="1071608" cy="1071603"/>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path>
              </a:pathLst>
            </a:custGeom>
            <a:solidFill>
              <a:srgbClr val="FFFFFF"/>
            </a:solidFill>
            <a:ln w="3175" cap="flat">
              <a:noFill/>
              <a:miter lim="400000"/>
            </a:ln>
            <a:effectLst/>
          </p:spPr>
          <p:txBody>
            <a:bodyPr wrap="square" lIns="38100" tIns="38100" rIns="38100" bIns="38100" numCol="1" anchor="ctr">
              <a:noAutofit/>
            </a:bodyPr>
            <a:lstStyle/>
            <a:p>
              <a:pPr lvl="0" algn="ctr" defTabSz="457126">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16" name="Picture 15" descr="A picture containing text, sign, clipart&#10;&#10;Description automatically generated">
              <a:extLst>
                <a:ext uri="{FF2B5EF4-FFF2-40B4-BE49-F238E27FC236}">
                  <a16:creationId xmlns:a16="http://schemas.microsoft.com/office/drawing/2014/main" id="{D8D839F8-2AF1-97C1-3783-2FDDF8D4537E}"/>
                </a:ext>
              </a:extLst>
            </p:cNvPr>
            <p:cNvPicPr>
              <a:picLocks noChangeAspect="1"/>
            </p:cNvPicPr>
            <p:nvPr userDrawn="1"/>
          </p:nvPicPr>
          <p:blipFill>
            <a:blip r:embed="rId2"/>
            <a:stretch>
              <a:fillRect/>
            </a:stretch>
          </p:blipFill>
          <p:spPr>
            <a:xfrm>
              <a:off x="7588313" y="1736166"/>
              <a:ext cx="1069848" cy="1069848"/>
            </a:xfrm>
            <a:prstGeom prst="rect">
              <a:avLst/>
            </a:prstGeom>
          </p:spPr>
        </p:pic>
      </p:grpSp>
      <p:sp>
        <p:nvSpPr>
          <p:cNvPr id="2" name="Title 1"/>
          <p:cNvSpPr>
            <a:spLocks noGrp="1"/>
          </p:cNvSpPr>
          <p:nvPr>
            <p:ph type="ctrTitle" hasCustomPrompt="1"/>
          </p:nvPr>
        </p:nvSpPr>
        <p:spPr>
          <a:xfrm>
            <a:off x="507661" y="3938618"/>
            <a:ext cx="15229573" cy="1106388"/>
          </a:xfrm>
        </p:spPr>
        <p:txBody>
          <a:bodyPr lIns="0" rIns="0" anchor="ctr">
            <a:noAutofit/>
          </a:bodyPr>
          <a:lstStyle>
            <a:lvl1pPr algn="ctr">
              <a:defRPr sz="6999">
                <a:latin typeface="Helvetica Neue"/>
                <a:cs typeface="Helvetica Neue"/>
              </a:defRPr>
            </a:lvl1pPr>
          </a:lstStyle>
          <a:p>
            <a:r>
              <a:rPr lang="en-US" dirty="0"/>
              <a:t>Click to edit master title style</a:t>
            </a:r>
          </a:p>
        </p:txBody>
      </p:sp>
      <p:sp>
        <p:nvSpPr>
          <p:cNvPr id="3" name="Subtitle 2"/>
          <p:cNvSpPr>
            <a:spLocks noGrp="1"/>
          </p:cNvSpPr>
          <p:nvPr>
            <p:ph type="subTitle" idx="1" hasCustomPrompt="1"/>
          </p:nvPr>
        </p:nvSpPr>
        <p:spPr>
          <a:xfrm>
            <a:off x="507659" y="5054546"/>
            <a:ext cx="15229570" cy="922980"/>
          </a:xfrm>
        </p:spPr>
        <p:txBody>
          <a:bodyPr lIns="0" rIns="0"/>
          <a:lstStyle>
            <a:lvl1pPr marL="0" indent="0" algn="ctr">
              <a:buNone/>
              <a:defRPr sz="4501"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7" name="Text Placeholder 6"/>
          <p:cNvSpPr>
            <a:spLocks noGrp="1"/>
          </p:cNvSpPr>
          <p:nvPr>
            <p:ph type="body" sz="quarter" idx="13" hasCustomPrompt="1"/>
          </p:nvPr>
        </p:nvSpPr>
        <p:spPr>
          <a:xfrm>
            <a:off x="3274662" y="6486641"/>
            <a:ext cx="9706682" cy="394612"/>
          </a:xfrm>
        </p:spPr>
        <p:txBody>
          <a:bodyPr anchor="ctr"/>
          <a:lstStyle>
            <a:lvl1pPr marL="0" indent="0" algn="ctr">
              <a:buNone/>
              <a:defRPr sz="2599" b="0">
                <a:solidFill>
                  <a:srgbClr val="98938A"/>
                </a:solidFill>
                <a:latin typeface="Helvetica Neue"/>
                <a:cs typeface="Helvetica Neue"/>
              </a:defRPr>
            </a:lvl1pPr>
          </a:lstStyle>
          <a:p>
            <a:pPr lvl="0"/>
            <a:r>
              <a:rPr lang="en-US" dirty="0"/>
              <a:t>Speaker Name</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3" name="Content Placeholder 12"/>
          <p:cNvSpPr>
            <a:spLocks noGrp="1"/>
          </p:cNvSpPr>
          <p:nvPr>
            <p:ph sz="quarter" idx="16" hasCustomPrompt="1"/>
          </p:nvPr>
        </p:nvSpPr>
        <p:spPr>
          <a:xfrm>
            <a:off x="3268326" y="6908369"/>
            <a:ext cx="9719352" cy="367909"/>
          </a:xfrm>
        </p:spPr>
        <p:txBody>
          <a:bodyPr anchor="t"/>
          <a:lstStyle>
            <a:lvl1pPr algn="ctr">
              <a:defRPr sz="2000" b="0">
                <a:solidFill>
                  <a:srgbClr val="98938A"/>
                </a:solidFill>
                <a:latin typeface="Helvetica Neue"/>
                <a:cs typeface="Helvetica Neue"/>
              </a:defRPr>
            </a:lvl1pPr>
          </a:lstStyle>
          <a:p>
            <a:pPr lvl="0"/>
            <a:r>
              <a:rPr lang="en-US" dirty="0"/>
              <a:t>Date</a:t>
            </a:r>
          </a:p>
        </p:txBody>
      </p:sp>
      <p:sp>
        <p:nvSpPr>
          <p:cNvPr id="9" name="Shape 29"/>
          <p:cNvSpPr/>
          <p:nvPr userDrawn="1"/>
        </p:nvSpPr>
        <p:spPr>
          <a:xfrm flipV="1">
            <a:off x="8127208" y="1777075"/>
            <a:ext cx="1" cy="986453"/>
          </a:xfrm>
          <a:prstGeom prst="line">
            <a:avLst/>
          </a:prstGeom>
          <a:ln w="12700">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7" hasCustomPrompt="1"/>
          </p:nvPr>
        </p:nvSpPr>
        <p:spPr>
          <a:xfrm>
            <a:off x="8977835" y="1634814"/>
            <a:ext cx="2873862" cy="1319573"/>
          </a:xfrm>
          <a:solidFill>
            <a:srgbClr val="FFFFFF"/>
          </a:solidFill>
        </p:spPr>
        <p:txBody>
          <a:bodyPr anchor="ctr"/>
          <a:lstStyle>
            <a:lvl1pPr algn="ctr">
              <a:defRPr sz="1399" b="0">
                <a:solidFill>
                  <a:schemeClr val="tx2"/>
                </a:solidFill>
              </a:defRPr>
            </a:lvl1pPr>
          </a:lstStyle>
          <a:p>
            <a:r>
              <a:rPr lang="en-US" dirty="0"/>
              <a:t>Logo Here</a:t>
            </a:r>
          </a:p>
        </p:txBody>
      </p:sp>
    </p:spTree>
    <p:extLst>
      <p:ext uri="{BB962C8B-B14F-4D97-AF65-F5344CB8AC3E}">
        <p14:creationId xmlns:p14="http://schemas.microsoft.com/office/powerpoint/2010/main" val="284119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rgbClr val="98938A"/>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2236249277"/>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gue Slide (Red)">
    <p:bg>
      <p:bgRef idx="1001">
        <a:schemeClr val="bg1"/>
      </p:bgRef>
    </p:bg>
    <p:spTree>
      <p:nvGrpSpPr>
        <p:cNvPr id="1" name=""/>
        <p:cNvGrpSpPr/>
        <p:nvPr/>
      </p:nvGrpSpPr>
      <p:grpSpPr>
        <a:xfrm>
          <a:off x="0" y="0"/>
          <a:ext cx="0" cy="0"/>
          <a:chOff x="0" y="0"/>
          <a:chExt cx="0" cy="0"/>
        </a:xfrm>
      </p:grpSpPr>
      <p:pic>
        <p:nvPicPr>
          <p:cNvPr id="4" name="Picture 3"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sharpenSoften amount="50000"/>
                    </a14:imgEffect>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a:noFill/>
          <a:ln>
            <a:noFill/>
          </a:ln>
        </p:spPr>
      </p:pic>
      <p:sp>
        <p:nvSpPr>
          <p:cNvPr id="3" name="Subtitle 2"/>
          <p:cNvSpPr>
            <a:spLocks noGrp="1"/>
          </p:cNvSpPr>
          <p:nvPr>
            <p:ph type="subTitle" idx="1" hasCustomPrompt="1"/>
          </p:nvPr>
        </p:nvSpPr>
        <p:spPr>
          <a:xfrm>
            <a:off x="507659" y="4873712"/>
            <a:ext cx="15229570" cy="932210"/>
          </a:xfrm>
        </p:spPr>
        <p:txBody>
          <a:bodyPr lIns="0" rIns="0"/>
          <a:lstStyle>
            <a:lvl1pPr marL="0" indent="0" algn="ctr">
              <a:buNone/>
              <a:defRPr sz="4299" b="0" i="1">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p:ph type="ctrTitle" hasCustomPrompt="1"/>
          </p:nvPr>
        </p:nvSpPr>
        <p:spPr>
          <a:xfrm>
            <a:off x="507661" y="3767329"/>
            <a:ext cx="15229573" cy="1106388"/>
          </a:xfrm>
        </p:spPr>
        <p:txBody>
          <a:bodyPr lIns="0" rIns="0" anchor="ctr">
            <a:noAutofit/>
          </a:bodyPr>
          <a:lstStyle>
            <a:lvl1pPr algn="ctr">
              <a:defRPr sz="6999">
                <a:solidFill>
                  <a:schemeClr val="bg1"/>
                </a:solidFill>
                <a:latin typeface="Helvetica Neue"/>
                <a:cs typeface="Helvetica Neue"/>
              </a:defRPr>
            </a:lvl1pPr>
          </a:lstStyle>
          <a:p>
            <a:r>
              <a:rPr lang="en-US" dirty="0"/>
              <a:t>Title text</a:t>
            </a:r>
          </a:p>
        </p:txBody>
      </p:sp>
      <p:sp>
        <p:nvSpPr>
          <p:cNvPr id="6" name="Slide Number Placeholder 5"/>
          <p:cNvSpPr>
            <a:spLocks noGrp="1"/>
          </p:cNvSpPr>
          <p:nvPr>
            <p:ph type="sldNum" sz="quarter" idx="15"/>
          </p:nvPr>
        </p:nvSpPr>
        <p:spPr/>
        <p:txBody>
          <a:bodyPr/>
          <a:lstStyle>
            <a:lvl1pPr>
              <a:defRPr>
                <a:solidFill>
                  <a:srgbClr val="FFFFFF"/>
                </a:solidFill>
              </a:defRPr>
            </a:lvl1pPr>
          </a:lstStyle>
          <a:p>
            <a:pPr>
              <a:defRPr/>
            </a:pPr>
            <a:fld id="{8180445D-34FB-174A-9FD4-7742686F2007}" type="slidenum">
              <a:rPr lang="en-US" smtClean="0"/>
              <a:pPr>
                <a:defRPr/>
              </a:pPr>
              <a:t>‹#›</a:t>
            </a:fld>
            <a:endParaRPr lang="en-US"/>
          </a:p>
        </p:txBody>
      </p:sp>
      <p:pic>
        <p:nvPicPr>
          <p:cNvPr id="13" name="Picture 12" descr="A picture containing text, sign, clipart&#10;&#10;Description automatically generated">
            <a:extLst>
              <a:ext uri="{FF2B5EF4-FFF2-40B4-BE49-F238E27FC236}">
                <a16:creationId xmlns:a16="http://schemas.microsoft.com/office/drawing/2014/main" id="{9DAE67E7-4826-5153-1270-A9F0098B9FA9}"/>
              </a:ext>
            </a:extLst>
          </p:cNvPr>
          <p:cNvPicPr>
            <a:picLocks noChangeAspect="1"/>
          </p:cNvPicPr>
          <p:nvPr userDrawn="1"/>
        </p:nvPicPr>
        <p:blipFill>
          <a:blip r:embed="rId4"/>
          <a:stretch>
            <a:fillRect/>
          </a:stretch>
        </p:blipFill>
        <p:spPr>
          <a:xfrm>
            <a:off x="7706434" y="1647177"/>
            <a:ext cx="832023" cy="832105"/>
          </a:xfrm>
          <a:prstGeom prst="rect">
            <a:avLst/>
          </a:prstGeom>
        </p:spPr>
      </p:pic>
    </p:spTree>
    <p:extLst>
      <p:ext uri="{BB962C8B-B14F-4D97-AF65-F5344CB8AC3E}">
        <p14:creationId xmlns:p14="http://schemas.microsoft.com/office/powerpoint/2010/main" val="3401449670"/>
      </p:ext>
    </p:extLst>
  </p:cSld>
  <p:clrMapOvr>
    <a:overrideClrMapping bg1="lt1" tx1="dk1" bg2="lt2" tx2="dk2" accent1="accent1" accent2="accent2" accent3="accent3" accent4="accent4" accent5="accent5" accent6="accent6" hlink="hlink" folHlink="folHlink"/>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gue Right + Custom Image (Half) ">
    <p:bg>
      <p:bgPr>
        <a:solidFill>
          <a:schemeClr val="accent1"/>
        </a:solidFill>
        <a:effectLst/>
      </p:bgPr>
    </p:bg>
    <p:spTree>
      <p:nvGrpSpPr>
        <p:cNvPr id="1" name=""/>
        <p:cNvGrpSpPr/>
        <p:nvPr/>
      </p:nvGrpSpPr>
      <p:grpSpPr>
        <a:xfrm>
          <a:off x="0" y="0"/>
          <a:ext cx="0" cy="0"/>
          <a:chOff x="0" y="0"/>
          <a:chExt cx="0" cy="0"/>
        </a:xfrm>
      </p:grpSpPr>
      <p:pic>
        <p:nvPicPr>
          <p:cNvPr id="8" name="Picture 7"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4" name="Rectangle 3"/>
          <p:cNvSpPr/>
          <p:nvPr userDrawn="1"/>
        </p:nvSpPr>
        <p:spPr>
          <a:xfrm>
            <a:off x="8125621" y="4"/>
            <a:ext cx="8149429" cy="9142181"/>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Subtitle 2"/>
          <p:cNvSpPr>
            <a:spLocks noGrp="1"/>
          </p:cNvSpPr>
          <p:nvPr userDrawn="1">
            <p:ph type="subTitle" idx="1" hasCustomPrompt="1"/>
          </p:nvPr>
        </p:nvSpPr>
        <p:spPr>
          <a:xfrm>
            <a:off x="500235" y="4865081"/>
            <a:ext cx="6791100" cy="913842"/>
          </a:xfrm>
        </p:spPr>
        <p:txBody>
          <a:bodyPr lIns="0" rIns="0" anchor="t"/>
          <a:lstStyle>
            <a:lvl1pPr marL="0" indent="0" algn="r">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2" name="Title 1"/>
          <p:cNvSpPr>
            <a:spLocks noGrp="1"/>
          </p:cNvSpPr>
          <p:nvPr userDrawn="1">
            <p:ph type="ctrTitle" hasCustomPrompt="1"/>
          </p:nvPr>
        </p:nvSpPr>
        <p:spPr>
          <a:xfrm>
            <a:off x="500235" y="3754907"/>
            <a:ext cx="6791100" cy="1106388"/>
          </a:xfrm>
        </p:spPr>
        <p:txBody>
          <a:bodyPr lIns="0" rIns="0" anchor="b">
            <a:noAutofit/>
          </a:bodyPr>
          <a:lstStyle>
            <a:lvl1pPr algn="r">
              <a:defRPr sz="6999" baseline="0">
                <a:solidFill>
                  <a:schemeClr val="bg1"/>
                </a:solidFill>
                <a:latin typeface="Helvetica Neue"/>
                <a:cs typeface="Helvetica Neue"/>
              </a:defRPr>
            </a:lvl1pPr>
          </a:lstStyle>
          <a:p>
            <a:r>
              <a:rPr lang="en-US" dirty="0"/>
              <a:t>Title text</a:t>
            </a:r>
          </a:p>
        </p:txBody>
      </p:sp>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8125621"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Tree>
    <p:extLst>
      <p:ext uri="{BB962C8B-B14F-4D97-AF65-F5344CB8AC3E}">
        <p14:creationId xmlns:p14="http://schemas.microsoft.com/office/powerpoint/2010/main" val="1532933755"/>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gue Left + Custom Image (Half) ">
    <p:bg>
      <p:bgPr>
        <a:solidFill>
          <a:schemeClr val="accent1"/>
        </a:solidFill>
        <a:effectLst/>
      </p:bgPr>
    </p:bg>
    <p:spTree>
      <p:nvGrpSpPr>
        <p:cNvPr id="1" name=""/>
        <p:cNvGrpSpPr/>
        <p:nvPr/>
      </p:nvGrpSpPr>
      <p:grpSpPr>
        <a:xfrm>
          <a:off x="0" y="0"/>
          <a:ext cx="0" cy="0"/>
          <a:chOff x="0" y="0"/>
          <a:chExt cx="0" cy="0"/>
        </a:xfrm>
      </p:grpSpPr>
      <p:pic>
        <p:nvPicPr>
          <p:cNvPr id="7" name="Picture 6" descr="Pinterest Template_BC.001.jpg"/>
          <p:cNvPicPr>
            <a:picLocks noChangeAspect="1"/>
          </p:cNvPicPr>
          <p:nvPr userDrawn="1"/>
        </p:nvPicPr>
        <p:blipFill>
          <a:blip r:embed="rId2">
            <a:duotone>
              <a:schemeClr val="accent6">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590" y="0"/>
            <a:ext cx="16254412" cy="9144000"/>
          </a:xfrm>
          <a:prstGeom prst="rect">
            <a:avLst/>
          </a:prstGeom>
        </p:spPr>
      </p:pic>
      <p:sp>
        <p:nvSpPr>
          <p:cNvPr id="12" name="Shape 45"/>
          <p:cNvSpPr/>
          <p:nvPr userDrawn="1"/>
        </p:nvSpPr>
        <p:spPr>
          <a:xfrm flipV="1">
            <a:off x="8129192" y="1822"/>
            <a:ext cx="1" cy="9140363"/>
          </a:xfrm>
          <a:prstGeom prst="line">
            <a:avLst/>
          </a:prstGeom>
          <a:ln w="19050" cmpd="sng">
            <a:solidFill>
              <a:srgbClr val="D6D3CB"/>
            </a:solidFill>
            <a:miter lim="400000"/>
          </a:ln>
        </p:spPr>
        <p:txBody>
          <a:bodyPr lIns="0" tIns="0" rIns="0" bIns="0" anchor="ctr"/>
          <a:lstStyle/>
          <a:p>
            <a:pPr lvl="0" algn="ctr">
              <a:defRPr sz="2800">
                <a:solidFill>
                  <a:srgbClr val="202020"/>
                </a:solidFill>
                <a:latin typeface="Palatino"/>
                <a:ea typeface="Palatino"/>
                <a:cs typeface="Palatino"/>
                <a:sym typeface="Palatino"/>
              </a:defRPr>
            </a:pPr>
            <a:endParaRPr sz="2800"/>
          </a:p>
        </p:txBody>
      </p:sp>
      <p:sp>
        <p:nvSpPr>
          <p:cNvPr id="5" name="Picture Placeholder 4"/>
          <p:cNvSpPr>
            <a:spLocks noGrp="1"/>
          </p:cNvSpPr>
          <p:nvPr>
            <p:ph type="pic" sz="quarter" idx="16" hasCustomPrompt="1"/>
          </p:nvPr>
        </p:nvSpPr>
        <p:spPr>
          <a:xfrm>
            <a:off x="0" y="1"/>
            <a:ext cx="8149429" cy="9142412"/>
          </a:xfrm>
          <a:solidFill>
            <a:schemeClr val="tx1"/>
          </a:solidFill>
        </p:spPr>
        <p:txBody>
          <a:bodyPr anchor="ctr"/>
          <a:lstStyle>
            <a:lvl1pPr algn="ctr">
              <a:defRPr b="0" baseline="0">
                <a:solidFill>
                  <a:srgbClr val="FFFFFF"/>
                </a:solidFill>
                <a:latin typeface="Helvetica Neue"/>
                <a:cs typeface="Helvetica Neue"/>
              </a:defRPr>
            </a:lvl1pPr>
          </a:lstStyle>
          <a:p>
            <a:r>
              <a:rPr lang="en-US" dirty="0"/>
              <a:t>Paste or insert image here.</a:t>
            </a:r>
          </a:p>
        </p:txBody>
      </p:sp>
      <p:sp>
        <p:nvSpPr>
          <p:cNvPr id="6" name="Slide Number Placeholder 5"/>
          <p:cNvSpPr>
            <a:spLocks noGrp="1"/>
          </p:cNvSpPr>
          <p:nvPr userDrawn="1">
            <p:ph type="sldNum" sz="quarter" idx="15"/>
          </p:nvPr>
        </p:nvSpPr>
        <p:spPr/>
        <p:txBody>
          <a:bodyPr/>
          <a:lstStyle>
            <a:lvl1pPr>
              <a:defRPr/>
            </a:lvl1pPr>
          </a:lstStyle>
          <a:p>
            <a:pPr>
              <a:defRPr/>
            </a:pPr>
            <a:fld id="{8180445D-34FB-174A-9FD4-7742686F2007}" type="slidenum">
              <a:rPr lang="en-US"/>
              <a:pPr>
                <a:defRPr/>
              </a:pPr>
              <a:t>‹#›</a:t>
            </a:fld>
            <a:endParaRPr lang="en-US"/>
          </a:p>
        </p:txBody>
      </p:sp>
      <p:sp>
        <p:nvSpPr>
          <p:cNvPr id="11" name="Subtitle 2"/>
          <p:cNvSpPr>
            <a:spLocks noGrp="1"/>
          </p:cNvSpPr>
          <p:nvPr>
            <p:ph type="subTitle" idx="1" hasCustomPrompt="1"/>
          </p:nvPr>
        </p:nvSpPr>
        <p:spPr>
          <a:xfrm>
            <a:off x="8998248" y="4865081"/>
            <a:ext cx="6791100" cy="913842"/>
          </a:xfrm>
        </p:spPr>
        <p:txBody>
          <a:bodyPr lIns="0" rIns="0" anchor="t"/>
          <a:lstStyle>
            <a:lvl1pPr marL="0" indent="0" algn="l">
              <a:buNone/>
              <a:defRPr sz="4299" b="0" i="1" baseline="0">
                <a:solidFill>
                  <a:schemeClr val="tx2">
                    <a:lumMod val="20000"/>
                    <a:lumOff val="80000"/>
                  </a:schemeClr>
                </a:solidFill>
                <a:latin typeface="Georgia"/>
                <a:cs typeface="Georgia"/>
              </a:defRPr>
            </a:lvl1pPr>
            <a:lvl2pPr marL="725552" indent="0" algn="ctr">
              <a:buNone/>
              <a:defRPr>
                <a:solidFill>
                  <a:schemeClr val="tx1">
                    <a:tint val="75000"/>
                  </a:schemeClr>
                </a:solidFill>
              </a:defRPr>
            </a:lvl2pPr>
            <a:lvl3pPr marL="1451107" indent="0" algn="ctr">
              <a:buNone/>
              <a:defRPr>
                <a:solidFill>
                  <a:schemeClr val="tx1">
                    <a:tint val="75000"/>
                  </a:schemeClr>
                </a:solidFill>
              </a:defRPr>
            </a:lvl3pPr>
            <a:lvl4pPr marL="2176662" indent="0" algn="ctr">
              <a:buNone/>
              <a:defRPr>
                <a:solidFill>
                  <a:schemeClr val="tx1">
                    <a:tint val="75000"/>
                  </a:schemeClr>
                </a:solidFill>
              </a:defRPr>
            </a:lvl4pPr>
            <a:lvl5pPr marL="2902215" indent="0" algn="ctr">
              <a:buNone/>
              <a:defRPr>
                <a:solidFill>
                  <a:schemeClr val="tx1">
                    <a:tint val="75000"/>
                  </a:schemeClr>
                </a:solidFill>
              </a:defRPr>
            </a:lvl5pPr>
            <a:lvl6pPr marL="3627769" indent="0" algn="ctr">
              <a:buNone/>
              <a:defRPr>
                <a:solidFill>
                  <a:schemeClr val="tx1">
                    <a:tint val="75000"/>
                  </a:schemeClr>
                </a:solidFill>
              </a:defRPr>
            </a:lvl6pPr>
            <a:lvl7pPr marL="4353322" indent="0" algn="ctr">
              <a:buNone/>
              <a:defRPr>
                <a:solidFill>
                  <a:schemeClr val="tx1">
                    <a:tint val="75000"/>
                  </a:schemeClr>
                </a:solidFill>
              </a:defRPr>
            </a:lvl7pPr>
            <a:lvl8pPr marL="5078876" indent="0" algn="ctr">
              <a:buNone/>
              <a:defRPr>
                <a:solidFill>
                  <a:schemeClr val="tx1">
                    <a:tint val="75000"/>
                  </a:schemeClr>
                </a:solidFill>
              </a:defRPr>
            </a:lvl8pPr>
            <a:lvl9pPr marL="5804430" indent="0" algn="ctr">
              <a:buNone/>
              <a:defRPr>
                <a:solidFill>
                  <a:schemeClr val="tx1">
                    <a:tint val="75000"/>
                  </a:schemeClr>
                </a:solidFill>
              </a:defRPr>
            </a:lvl9pPr>
          </a:lstStyle>
          <a:p>
            <a:r>
              <a:rPr lang="en-US" dirty="0"/>
              <a:t>Optional subtitle</a:t>
            </a:r>
          </a:p>
        </p:txBody>
      </p:sp>
      <p:sp>
        <p:nvSpPr>
          <p:cNvPr id="13" name="Title 1"/>
          <p:cNvSpPr>
            <a:spLocks noGrp="1"/>
          </p:cNvSpPr>
          <p:nvPr>
            <p:ph type="ctrTitle" hasCustomPrompt="1"/>
          </p:nvPr>
        </p:nvSpPr>
        <p:spPr>
          <a:xfrm>
            <a:off x="8998248" y="3754907"/>
            <a:ext cx="6791100" cy="1106388"/>
          </a:xfrm>
        </p:spPr>
        <p:txBody>
          <a:bodyPr lIns="0" rIns="0" anchor="b">
            <a:noAutofit/>
          </a:bodyPr>
          <a:lstStyle>
            <a:lvl1pPr algn="l">
              <a:defRPr sz="6999" baseline="0">
                <a:solidFill>
                  <a:srgbClr val="FFFFFF"/>
                </a:solidFill>
                <a:latin typeface="Helvetica Neue"/>
                <a:cs typeface="Helvetica Neue"/>
              </a:defRPr>
            </a:lvl1pPr>
          </a:lstStyle>
          <a:p>
            <a:r>
              <a:rPr lang="en-US" dirty="0"/>
              <a:t>Title text</a:t>
            </a:r>
          </a:p>
        </p:txBody>
      </p:sp>
    </p:spTree>
    <p:extLst>
      <p:ext uri="{BB962C8B-B14F-4D97-AF65-F5344CB8AC3E}">
        <p14:creationId xmlns:p14="http://schemas.microsoft.com/office/powerpoint/2010/main" val="2511421518"/>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noChangeAspect="1"/>
          </p:cNvSpPr>
          <p:nvPr>
            <p:ph type="sldNum" sz="quarter" idx="4"/>
          </p:nvPr>
        </p:nvSpPr>
        <p:spPr>
          <a:xfrm>
            <a:off x="15115705" y="8616409"/>
            <a:ext cx="848129" cy="365760"/>
          </a:xfrm>
          <a:prstGeom prst="rect">
            <a:avLst/>
          </a:prstGeom>
        </p:spPr>
        <p:txBody>
          <a:bodyPr vert="horz" lIns="145134" tIns="72567" rIns="145134" bIns="72567" rtlCol="0" anchor="ctr"/>
          <a:lstStyle>
            <a:lvl1pPr algn="r" defTabSz="725552" fontAlgn="auto">
              <a:spcBef>
                <a:spcPts val="0"/>
              </a:spcBef>
              <a:spcAft>
                <a:spcPts val="0"/>
              </a:spcAft>
              <a:defRPr sz="2600">
                <a:solidFill>
                  <a:schemeClr val="bg2">
                    <a:lumMod val="10000"/>
                  </a:schemeClr>
                </a:solidFill>
                <a:latin typeface="Helvetica Neue"/>
                <a:ea typeface="+mn-ea"/>
                <a:cs typeface="Helvetica Neue"/>
              </a:defRPr>
            </a:lvl1pPr>
          </a:lstStyle>
          <a:p>
            <a:pPr>
              <a:defRPr/>
            </a:pPr>
            <a:fld id="{4583BFC3-4EDA-3B43-A9AC-FE20F947D312}" type="slidenum">
              <a:rPr lang="en-US" smtClean="0"/>
              <a:pPr>
                <a:defRPr/>
              </a:pPr>
              <a:t>‹#›</a:t>
            </a:fld>
            <a:endParaRPr lang="en-US" dirty="0"/>
          </a:p>
        </p:txBody>
      </p:sp>
      <p:sp>
        <p:nvSpPr>
          <p:cNvPr id="1027" name="Text Placeholder 2"/>
          <p:cNvSpPr>
            <a:spLocks noGrp="1"/>
          </p:cNvSpPr>
          <p:nvPr>
            <p:ph type="body" idx="1"/>
          </p:nvPr>
        </p:nvSpPr>
        <p:spPr bwMode="auto">
          <a:xfrm>
            <a:off x="668957" y="2484160"/>
            <a:ext cx="14771147"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6" name="Title Placeholder 1"/>
          <p:cNvSpPr>
            <a:spLocks noGrp="1"/>
          </p:cNvSpPr>
          <p:nvPr>
            <p:ph type="title"/>
          </p:nvPr>
        </p:nvSpPr>
        <p:spPr bwMode="auto">
          <a:xfrm>
            <a:off x="812272" y="622018"/>
            <a:ext cx="14631460" cy="905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ctr" anchorCtr="0" compatLnSpc="1">
            <a:prstTxWarp prst="textNoShape">
              <a:avLst/>
            </a:prstTxWarp>
          </a:bodyPr>
          <a:lstStyle/>
          <a:p>
            <a:pPr lvl="0"/>
            <a:r>
              <a:rPr lang="en-US" dirty="0"/>
              <a:t>Click to edit master title style</a:t>
            </a:r>
          </a:p>
        </p:txBody>
      </p:sp>
      <p:sp>
        <p:nvSpPr>
          <p:cNvPr id="5" name="Footer Placeholder 4"/>
          <p:cNvSpPr>
            <a:spLocks noGrp="1"/>
          </p:cNvSpPr>
          <p:nvPr>
            <p:ph type="ftr" sz="quarter" idx="3"/>
          </p:nvPr>
        </p:nvSpPr>
        <p:spPr>
          <a:xfrm>
            <a:off x="3364606" y="8644225"/>
            <a:ext cx="9526793" cy="249822"/>
          </a:xfrm>
          <a:prstGeom prst="rect">
            <a:avLst/>
          </a:prstGeom>
        </p:spPr>
        <p:txBody>
          <a:bodyPr vert="horz" lIns="145134" tIns="72567" rIns="145134" bIns="72567" rtlCol="0" anchor="b"/>
          <a:lstStyle>
            <a:lvl1pPr algn="ctr" defTabSz="725552" fontAlgn="auto">
              <a:spcBef>
                <a:spcPts val="0"/>
              </a:spcBef>
              <a:spcAft>
                <a:spcPts val="0"/>
              </a:spcAft>
              <a:defRPr sz="1101">
                <a:solidFill>
                  <a:schemeClr val="tx1">
                    <a:tint val="75000"/>
                  </a:schemeClr>
                </a:solidFill>
                <a:latin typeface="Helvetica Neue"/>
                <a:ea typeface="+mn-ea"/>
                <a:cs typeface="Helvetica Neue"/>
              </a:defRPr>
            </a:lvl1pPr>
          </a:lstStyle>
          <a:p>
            <a:pPr>
              <a:defRPr/>
            </a:pPr>
            <a:r>
              <a:rPr lang="en-US"/>
              <a:t>Source: comScore, internal data</a:t>
            </a:r>
            <a:endParaRPr lang="en-US" dirty="0"/>
          </a:p>
        </p:txBody>
      </p:sp>
      <p:sp>
        <p:nvSpPr>
          <p:cNvPr id="49" name="Shape 171"/>
          <p:cNvSpPr/>
          <p:nvPr userDrawn="1"/>
        </p:nvSpPr>
        <p:spPr>
          <a:xfrm>
            <a:off x="808487" y="8640234"/>
            <a:ext cx="887977" cy="184666"/>
          </a:xfrm>
          <a:prstGeom prst="rect">
            <a:avLst/>
          </a:prstGeom>
          <a:ln w="3175">
            <a:miter lim="400000"/>
          </a:ln>
          <a:extLst>
            <a:ext uri="{C572A759-6A51-4108-AA02-DFA0A04FC94B}">
              <ma14:wrappingTextBoxFlag xmlns:ma14="http://schemas.microsoft.com/office/mac/drawingml/2011/main" xmlns="" val="1"/>
            </a:ext>
          </a:extLst>
        </p:spPr>
        <p:txBody>
          <a:bodyPr wrap="none" lIns="0" tIns="0" rIns="0" bIns="0">
            <a:spAutoFit/>
          </a:bodyPr>
          <a:lstStyle>
            <a:lvl1pPr>
              <a:defRPr sz="1200" b="1">
                <a:solidFill>
                  <a:srgbClr val="BD081C"/>
                </a:solidFill>
                <a:latin typeface="+mj-lt"/>
                <a:ea typeface="+mj-ea"/>
                <a:cs typeface="+mj-cs"/>
                <a:sym typeface="Helvetica Neue"/>
              </a:defRPr>
            </a:lvl1pPr>
          </a:lstStyle>
          <a:p>
            <a:pPr lvl="0">
              <a:defRPr sz="1800" b="0">
                <a:solidFill>
                  <a:srgbClr val="000000"/>
                </a:solidFill>
              </a:defRPr>
            </a:pPr>
            <a:r>
              <a:rPr sz="1200" b="1" dirty="0">
                <a:solidFill>
                  <a:schemeClr val="accent1"/>
                </a:solidFill>
                <a:latin typeface="Helvetica Neue"/>
                <a:cs typeface="Helvetica Neue"/>
              </a:rPr>
              <a:t>Confidential</a:t>
            </a:r>
          </a:p>
        </p:txBody>
      </p:sp>
      <p:sp>
        <p:nvSpPr>
          <p:cNvPr id="2" name="Rectangle 1"/>
          <p:cNvSpPr/>
          <p:nvPr userDrawn="1"/>
        </p:nvSpPr>
        <p:spPr>
          <a:xfrm>
            <a:off x="668960" y="8616413"/>
            <a:ext cx="1312048" cy="2776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Tree>
  </p:cSld>
  <p:clrMap bg1="lt1" tx1="dk1" bg2="lt2" tx2="dk2" accent1="accent1" accent2="accent2" accent3="accent3" accent4="accent4" accent5="accent5" accent6="accent6" hlink="hlink" folHlink="folHlink"/>
  <p:sldLayoutIdLst>
    <p:sldLayoutId id="2147483695" r:id="rId1"/>
    <p:sldLayoutId id="2147483697" r:id="rId2"/>
    <p:sldLayoutId id="2147483696" r:id="rId3"/>
    <p:sldLayoutId id="2147483698" r:id="rId4"/>
    <p:sldLayoutId id="2147483699" r:id="rId5"/>
    <p:sldLayoutId id="2147483700" r:id="rId6"/>
    <p:sldLayoutId id="2147483704" r:id="rId7"/>
    <p:sldLayoutId id="2147483743" r:id="rId8"/>
    <p:sldLayoutId id="2147483764" r:id="rId9"/>
    <p:sldLayoutId id="2147483702" r:id="rId10"/>
    <p:sldLayoutId id="2147483727" r:id="rId11"/>
    <p:sldLayoutId id="2147483687" r:id="rId12"/>
    <p:sldLayoutId id="2147483712" r:id="rId13"/>
    <p:sldLayoutId id="2147483706" r:id="rId14"/>
    <p:sldLayoutId id="2147483713" r:id="rId15"/>
    <p:sldLayoutId id="2147483714" r:id="rId16"/>
    <p:sldLayoutId id="2147483715" r:id="rId17"/>
    <p:sldLayoutId id="2147483716" r:id="rId18"/>
    <p:sldLayoutId id="2147483767" r:id="rId19"/>
    <p:sldLayoutId id="2147483766" r:id="rId20"/>
    <p:sldLayoutId id="2147483768" r:id="rId21"/>
    <p:sldLayoutId id="2147483769" r:id="rId22"/>
    <p:sldLayoutId id="2147483707" r:id="rId23"/>
    <p:sldLayoutId id="2147483722" r:id="rId24"/>
    <p:sldLayoutId id="2147483724" r:id="rId25"/>
    <p:sldLayoutId id="2147483723" r:id="rId26"/>
    <p:sldLayoutId id="2147483729" r:id="rId27"/>
    <p:sldLayoutId id="2147483765" r:id="rId28"/>
    <p:sldLayoutId id="2147483771" r:id="rId29"/>
    <p:sldLayoutId id="2147483772" r:id="rId30"/>
  </p:sldLayoutIdLst>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hf hdr="0" ftr="0" dt="0"/>
  <p:txStyles>
    <p:title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p:titleStyle>
    <p:body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p:bodyStyle>
    <p:otherStyle>
      <a:defPPr>
        <a:defRPr lang="en-US"/>
      </a:defPPr>
      <a:lvl1pPr marL="0" algn="l" defTabSz="725552" rtl="0" eaLnBrk="1" latinLnBrk="0" hangingPunct="1">
        <a:defRPr sz="2900" kern="1200">
          <a:solidFill>
            <a:schemeClr val="tx1"/>
          </a:solidFill>
          <a:latin typeface="+mn-lt"/>
          <a:ea typeface="+mn-ea"/>
          <a:cs typeface="+mn-cs"/>
        </a:defRPr>
      </a:lvl1pPr>
      <a:lvl2pPr marL="725552" algn="l" defTabSz="725552" rtl="0" eaLnBrk="1" latinLnBrk="0" hangingPunct="1">
        <a:defRPr sz="2900" kern="1200">
          <a:solidFill>
            <a:schemeClr val="tx1"/>
          </a:solidFill>
          <a:latin typeface="+mn-lt"/>
          <a:ea typeface="+mn-ea"/>
          <a:cs typeface="+mn-cs"/>
        </a:defRPr>
      </a:lvl2pPr>
      <a:lvl3pPr marL="1451107" algn="l" defTabSz="725552" rtl="0" eaLnBrk="1" latinLnBrk="0" hangingPunct="1">
        <a:defRPr sz="2900" kern="1200">
          <a:solidFill>
            <a:schemeClr val="tx1"/>
          </a:solidFill>
          <a:latin typeface="+mn-lt"/>
          <a:ea typeface="+mn-ea"/>
          <a:cs typeface="+mn-cs"/>
        </a:defRPr>
      </a:lvl3pPr>
      <a:lvl4pPr marL="2176662" algn="l" defTabSz="725552" rtl="0" eaLnBrk="1" latinLnBrk="0" hangingPunct="1">
        <a:defRPr sz="2900" kern="1200">
          <a:solidFill>
            <a:schemeClr val="tx1"/>
          </a:solidFill>
          <a:latin typeface="+mn-lt"/>
          <a:ea typeface="+mn-ea"/>
          <a:cs typeface="+mn-cs"/>
        </a:defRPr>
      </a:lvl4pPr>
      <a:lvl5pPr marL="2902215" algn="l" defTabSz="725552" rtl="0" eaLnBrk="1" latinLnBrk="0" hangingPunct="1">
        <a:defRPr sz="2900" kern="1200">
          <a:solidFill>
            <a:schemeClr val="tx1"/>
          </a:solidFill>
          <a:latin typeface="+mn-lt"/>
          <a:ea typeface="+mn-ea"/>
          <a:cs typeface="+mn-cs"/>
        </a:defRPr>
      </a:lvl5pPr>
      <a:lvl6pPr marL="3627769" algn="l" defTabSz="725552" rtl="0" eaLnBrk="1" latinLnBrk="0" hangingPunct="1">
        <a:defRPr sz="2900" kern="1200">
          <a:solidFill>
            <a:schemeClr val="tx1"/>
          </a:solidFill>
          <a:latin typeface="+mn-lt"/>
          <a:ea typeface="+mn-ea"/>
          <a:cs typeface="+mn-cs"/>
        </a:defRPr>
      </a:lvl6pPr>
      <a:lvl7pPr marL="4353322" algn="l" defTabSz="725552" rtl="0" eaLnBrk="1" latinLnBrk="0" hangingPunct="1">
        <a:defRPr sz="2900" kern="1200">
          <a:solidFill>
            <a:schemeClr val="tx1"/>
          </a:solidFill>
          <a:latin typeface="+mn-lt"/>
          <a:ea typeface="+mn-ea"/>
          <a:cs typeface="+mn-cs"/>
        </a:defRPr>
      </a:lvl7pPr>
      <a:lvl8pPr marL="5078876" algn="l" defTabSz="725552" rtl="0" eaLnBrk="1" latinLnBrk="0" hangingPunct="1">
        <a:defRPr sz="2900" kern="1200">
          <a:solidFill>
            <a:schemeClr val="tx1"/>
          </a:solidFill>
          <a:latin typeface="+mn-lt"/>
          <a:ea typeface="+mn-ea"/>
          <a:cs typeface="+mn-cs"/>
        </a:defRPr>
      </a:lvl8pPr>
      <a:lvl9pPr marL="5804430" algn="l" defTabSz="725552" rtl="0" eaLnBrk="1" latinLnBrk="0" hangingPunct="1">
        <a:defRPr sz="2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hyperlink" Target="https://arxiv.org/abs/2312.0686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math-qa.github.io/math-QA/" TargetMode="Externa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hyperlink" Target="https://mmmu-benchmark.github.i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9.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2.png"/><Relationship Id="rId7" Type="http://schemas.openxmlformats.org/officeDocument/2006/relationships/image" Target="../media/image50.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hyperlink" Target="https://knowledge-nlp.github.io/kdd2023/" TargetMode="External"/><Relationship Id="rId7" Type="http://schemas.openxmlformats.org/officeDocument/2006/relationships/image" Target="../media/image55.jpeg"/><Relationship Id="rId2" Type="http://schemas.openxmlformats.org/officeDocument/2006/relationships/hyperlink" Target="https://knowledge-nlp.github.io/aaai2023/" TargetMode="External"/><Relationship Id="rId1" Type="http://schemas.openxmlformats.org/officeDocument/2006/relationships/slideLayout" Target="../slideLayouts/slideLayout12.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png"/><Relationship Id="rId10" Type="http://schemas.openxmlformats.org/officeDocument/2006/relationships/image" Target="../media/image58.jpeg"/><Relationship Id="rId4" Type="http://schemas.openxmlformats.org/officeDocument/2006/relationships/hyperlink" Target="https://knowledge-nlp.github.io/acl2024/" TargetMode="External"/><Relationship Id="rId9"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DM2-ND" TargetMode="External"/><Relationship Id="rId2" Type="http://schemas.openxmlformats.org/officeDocument/2006/relationships/hyperlink" Target="http://www.meng-jiang.com/lab.html" TargetMode="Externa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62.png"/><Relationship Id="rId4" Type="http://schemas.openxmlformats.org/officeDocument/2006/relationships/hyperlink" Target="mailto:mjiang2@nd.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github.com/wyu97/IfQA"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20.jpeg"/><Relationship Id="rId5" Type="http://schemas.openxmlformats.org/officeDocument/2006/relationships/image" Target="../media/image19.jpg"/><Relationship Id="rId4"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201.11903" TargetMode="External"/><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arxiv.org/abs/2312.0686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p:cNvSpPr>
          <p:nvPr>
            <p:ph type="body" idx="13"/>
          </p:nvPr>
        </p:nvSpPr>
        <p:spPr>
          <a:xfrm>
            <a:off x="812802" y="6035870"/>
            <a:ext cx="14630400" cy="1522176"/>
          </a:xfrm>
          <a:prstGeom prst="rect">
            <a:avLst/>
          </a:prstGeom>
        </p:spPr>
        <p:txBody>
          <a:bodyPr/>
          <a:lstStyle/>
          <a:p>
            <a:r>
              <a:rPr lang="en-US" altLang="zh-CN" b="1" dirty="0">
                <a:solidFill>
                  <a:schemeClr val="bg1"/>
                </a:solidFill>
              </a:rPr>
              <a:t>Meng</a:t>
            </a:r>
            <a:r>
              <a:rPr lang="zh-CN" altLang="en-US" b="1" dirty="0">
                <a:solidFill>
                  <a:schemeClr val="bg1"/>
                </a:solidFill>
              </a:rPr>
              <a:t> </a:t>
            </a:r>
            <a:r>
              <a:rPr lang="en-US" altLang="zh-CN" b="1" dirty="0">
                <a:solidFill>
                  <a:schemeClr val="bg1"/>
                </a:solidFill>
              </a:rPr>
              <a:t>Jiang</a:t>
            </a:r>
            <a:endParaRPr lang="en-US" altLang="zh-CN" b="1" dirty="0">
              <a:solidFill>
                <a:schemeClr val="bg1"/>
              </a:solidFill>
              <a:latin typeface="Kaiti TC" panose="02010600040101010101" pitchFamily="2" charset="-120"/>
              <a:ea typeface="Kaiti TC" panose="02010600040101010101" pitchFamily="2" charset="-120"/>
            </a:endParaRPr>
          </a:p>
          <a:p>
            <a:r>
              <a:rPr lang="en-US" altLang="zh-CN" dirty="0">
                <a:solidFill>
                  <a:schemeClr val="bg1"/>
                </a:solidFill>
              </a:rPr>
              <a:t>Department</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Computer</a:t>
            </a:r>
            <a:r>
              <a:rPr lang="zh-CN" altLang="en-US" dirty="0">
                <a:solidFill>
                  <a:schemeClr val="bg1"/>
                </a:solidFill>
              </a:rPr>
              <a:t> </a:t>
            </a:r>
            <a:r>
              <a:rPr lang="en-US" altLang="zh-CN" dirty="0">
                <a:solidFill>
                  <a:schemeClr val="bg1"/>
                </a:solidFill>
              </a:rPr>
              <a:t>Science</a:t>
            </a:r>
            <a:r>
              <a:rPr lang="zh-CN" altLang="en-US" dirty="0">
                <a:solidFill>
                  <a:schemeClr val="bg1"/>
                </a:solidFill>
              </a:rPr>
              <a:t> </a:t>
            </a:r>
            <a:r>
              <a:rPr lang="en-US" altLang="zh-CN" dirty="0">
                <a:solidFill>
                  <a:schemeClr val="bg1"/>
                </a:solidFill>
              </a:rPr>
              <a:t>and</a:t>
            </a:r>
            <a:r>
              <a:rPr lang="zh-CN" altLang="en-US" dirty="0">
                <a:solidFill>
                  <a:schemeClr val="bg1"/>
                </a:solidFill>
              </a:rPr>
              <a:t> </a:t>
            </a:r>
            <a:r>
              <a:rPr lang="en-US" altLang="zh-CN" dirty="0">
                <a:solidFill>
                  <a:schemeClr val="bg1"/>
                </a:solidFill>
              </a:rPr>
              <a:t>Engineering</a:t>
            </a:r>
            <a:endParaRPr dirty="0">
              <a:solidFill>
                <a:schemeClr val="bg1"/>
              </a:solidFill>
            </a:endParaRPr>
          </a:p>
        </p:txBody>
      </p:sp>
      <p:sp>
        <p:nvSpPr>
          <p:cNvPr id="142" name="Shape 142"/>
          <p:cNvSpPr>
            <a:spLocks noGrp="1"/>
          </p:cNvSpPr>
          <p:nvPr>
            <p:ph type="body" idx="14"/>
          </p:nvPr>
        </p:nvSpPr>
        <p:spPr>
          <a:xfrm>
            <a:off x="812800" y="7412643"/>
            <a:ext cx="11523135" cy="775494"/>
          </a:xfrm>
          <a:prstGeom prst="rect">
            <a:avLst/>
          </a:prstGeom>
        </p:spPr>
        <p:txBody>
          <a:bodyPr/>
          <a:lstStyle/>
          <a:p>
            <a:r>
              <a:rPr lang="en-US" altLang="zh-CN" dirty="0">
                <a:solidFill>
                  <a:schemeClr val="bg1"/>
                </a:solidFill>
              </a:rPr>
              <a:t>University</a:t>
            </a:r>
            <a:r>
              <a:rPr lang="zh-CN" altLang="en-US" dirty="0">
                <a:solidFill>
                  <a:schemeClr val="bg1"/>
                </a:solidFill>
              </a:rPr>
              <a:t> </a:t>
            </a:r>
            <a:r>
              <a:rPr lang="en-US" altLang="zh-CN" dirty="0">
                <a:solidFill>
                  <a:schemeClr val="bg1"/>
                </a:solidFill>
              </a:rPr>
              <a:t>of</a:t>
            </a:r>
            <a:r>
              <a:rPr lang="zh-CN" altLang="en-US" dirty="0">
                <a:solidFill>
                  <a:schemeClr val="bg1"/>
                </a:solidFill>
              </a:rPr>
              <a:t> </a:t>
            </a:r>
            <a:r>
              <a:rPr lang="en-US" altLang="zh-CN" dirty="0">
                <a:solidFill>
                  <a:schemeClr val="bg1"/>
                </a:solidFill>
              </a:rPr>
              <a:t>Notre</a:t>
            </a:r>
            <a:r>
              <a:rPr lang="zh-CN" altLang="en-US" dirty="0">
                <a:solidFill>
                  <a:schemeClr val="bg1"/>
                </a:solidFill>
              </a:rPr>
              <a:t> </a:t>
            </a:r>
            <a:r>
              <a:rPr lang="en-US" altLang="zh-CN" dirty="0">
                <a:solidFill>
                  <a:schemeClr val="bg1"/>
                </a:solidFill>
              </a:rPr>
              <a:t>Dame</a:t>
            </a:r>
            <a:endParaRPr dirty="0">
              <a:solidFill>
                <a:schemeClr val="bg1"/>
              </a:solidFill>
            </a:endParaRPr>
          </a:p>
        </p:txBody>
      </p:sp>
      <p:sp>
        <p:nvSpPr>
          <p:cNvPr id="143" name="Shape 143"/>
          <p:cNvSpPr>
            <a:spLocks noGrp="1"/>
          </p:cNvSpPr>
          <p:nvPr>
            <p:ph type="body" idx="15"/>
          </p:nvPr>
        </p:nvSpPr>
        <p:spPr>
          <a:xfrm>
            <a:off x="812802" y="2320389"/>
            <a:ext cx="14630400" cy="2737004"/>
          </a:xfrm>
          <a:prstGeom prst="rect">
            <a:avLst/>
          </a:prstGeom>
        </p:spPr>
        <p:txBody>
          <a:bodyPr/>
          <a:lstStyle/>
          <a:p>
            <a:pPr algn="ctr"/>
            <a:r>
              <a:rPr lang="en-US" altLang="zh-CN" sz="8000" b="1" dirty="0">
                <a:solidFill>
                  <a:schemeClr val="bg1"/>
                </a:solidFill>
              </a:rPr>
              <a:t>Instructing</a:t>
            </a:r>
            <a:r>
              <a:rPr lang="zh-CN" altLang="en-US" sz="8000" b="1" dirty="0">
                <a:solidFill>
                  <a:schemeClr val="bg1"/>
                </a:solidFill>
              </a:rPr>
              <a:t> </a:t>
            </a:r>
            <a:r>
              <a:rPr lang="en-US" altLang="zh-CN" sz="8000" b="1" dirty="0">
                <a:solidFill>
                  <a:schemeClr val="bg1"/>
                </a:solidFill>
              </a:rPr>
              <a:t>Language</a:t>
            </a:r>
            <a:r>
              <a:rPr lang="zh-CN" altLang="en-US" sz="8000" b="1" dirty="0">
                <a:solidFill>
                  <a:schemeClr val="bg1"/>
                </a:solidFill>
              </a:rPr>
              <a:t> </a:t>
            </a:r>
            <a:r>
              <a:rPr lang="en-US" altLang="zh-CN" sz="8000" b="1" dirty="0">
                <a:solidFill>
                  <a:schemeClr val="bg1"/>
                </a:solidFill>
              </a:rPr>
              <a:t>Models</a:t>
            </a:r>
            <a:r>
              <a:rPr lang="zh-CN" altLang="en-US" sz="8000" b="1" dirty="0">
                <a:solidFill>
                  <a:schemeClr val="bg1"/>
                </a:solidFill>
              </a:rPr>
              <a:t> </a:t>
            </a:r>
            <a:r>
              <a:rPr lang="en-US" altLang="zh-CN" sz="8000" b="1" dirty="0">
                <a:solidFill>
                  <a:schemeClr val="bg1"/>
                </a:solidFill>
              </a:rPr>
              <a:t>to</a:t>
            </a:r>
            <a:r>
              <a:rPr lang="zh-CN" altLang="en-US" sz="8000" b="1" dirty="0">
                <a:solidFill>
                  <a:schemeClr val="bg1"/>
                </a:solidFill>
              </a:rPr>
              <a:t> </a:t>
            </a:r>
            <a:r>
              <a:rPr lang="en-US" altLang="zh-CN" sz="8000" b="1" dirty="0">
                <a:solidFill>
                  <a:schemeClr val="bg1"/>
                </a:solidFill>
              </a:rPr>
              <a:t>Do</a:t>
            </a:r>
            <a:r>
              <a:rPr lang="zh-CN" altLang="en-US" sz="8000" b="1" dirty="0">
                <a:solidFill>
                  <a:schemeClr val="bg1"/>
                </a:solidFill>
              </a:rPr>
              <a:t> </a:t>
            </a:r>
            <a:r>
              <a:rPr lang="en-US" altLang="zh-CN" sz="8000" b="1" dirty="0">
                <a:solidFill>
                  <a:schemeClr val="bg1"/>
                </a:solidFill>
              </a:rPr>
              <a:t>Reasoning</a:t>
            </a:r>
            <a:r>
              <a:rPr lang="zh-CN" altLang="en-US" sz="8000" b="1" dirty="0">
                <a:solidFill>
                  <a:schemeClr val="bg1"/>
                </a:solidFill>
              </a:rPr>
              <a:t> </a:t>
            </a:r>
            <a:r>
              <a:rPr lang="en-US" altLang="zh-CN" sz="8000" b="1" dirty="0">
                <a:solidFill>
                  <a:schemeClr val="bg1"/>
                </a:solidFill>
              </a:rPr>
              <a:t>Wisely</a:t>
            </a:r>
          </a:p>
        </p:txBody>
      </p:sp>
    </p:spTree>
    <p:extLst>
      <p:ext uri="{BB962C8B-B14F-4D97-AF65-F5344CB8AC3E}">
        <p14:creationId xmlns:p14="http://schemas.microsoft.com/office/powerpoint/2010/main" val="1207352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90283CB5-3B01-B65E-FBFF-1C80D5B7544C}"/>
              </a:ext>
            </a:extLst>
          </p:cNvPr>
          <p:cNvGrpSpPr/>
          <p:nvPr/>
        </p:nvGrpSpPr>
        <p:grpSpPr>
          <a:xfrm>
            <a:off x="269598" y="4241024"/>
            <a:ext cx="2006039" cy="1007952"/>
            <a:chOff x="483811" y="1861369"/>
            <a:chExt cx="1504529" cy="755964"/>
          </a:xfrm>
        </p:grpSpPr>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56E9DB1-88B8-AEDC-D24A-AC9C2881732F}"/>
                    </a:ext>
                  </a:extLst>
                </p:cNvPr>
                <p:cNvSpPr txBox="1"/>
                <p:nvPr/>
              </p:nvSpPr>
              <p:spPr>
                <a:xfrm>
                  <a:off x="483811" y="1885408"/>
                  <a:ext cx="1504529" cy="684899"/>
                </a:xfrm>
                <a:prstGeom prst="rect">
                  <a:avLst/>
                </a:prstGeom>
                <a:noFill/>
              </p:spPr>
              <p:txBody>
                <a:bodyPr wrap="square" rtlCol="0">
                  <a:spAutoFit/>
                </a:bodyPr>
                <a:lstStyle/>
                <a:p>
                  <a:pPr algn="ctr"/>
                  <a:r>
                    <a:rPr lang="en-US" altLang="zh-CN" sz="2667" b="1" dirty="0">
                      <a:latin typeface="Arial" panose="020B0604020202020204" pitchFamily="34" charset="0"/>
                      <a:cs typeface="Arial" panose="020B0604020202020204" pitchFamily="34" charset="0"/>
                    </a:rPr>
                    <a:t>Question</a:t>
                  </a:r>
                </a:p>
                <a:p>
                  <a:pPr algn="ctr"/>
                  <a14:m>
                    <m:oMathPara xmlns:m="http://schemas.openxmlformats.org/officeDocument/2006/math">
                      <m:oMathParaPr>
                        <m:jc m:val="center"/>
                      </m:oMathParaPr>
                      <m:oMath xmlns:m="http://schemas.openxmlformats.org/officeDocument/2006/math">
                        <m:r>
                          <a:rPr lang="en-US" altLang="zh-CN" sz="2667" i="1">
                            <a:latin typeface="Cambria Math" panose="02040503050406030204" pitchFamily="18" charset="0"/>
                            <a:cs typeface="Arial" panose="020B0604020202020204" pitchFamily="34" charset="0"/>
                          </a:rPr>
                          <m:t>2+3=</m:t>
                        </m:r>
                        <m:r>
                          <a:rPr lang="en-US" altLang="zh-CN" sz="2667" i="1">
                            <a:latin typeface="Cambria Math" panose="02040503050406030204" pitchFamily="18" charset="0"/>
                            <a:cs typeface="Arial" panose="020B0604020202020204" pitchFamily="34" charset="0"/>
                          </a:rPr>
                          <m:t>𝑦</m:t>
                        </m:r>
                      </m:oMath>
                    </m:oMathPara>
                  </a14:m>
                  <a:endParaRPr lang="zh-CN" altLang="en-US" sz="2667" dirty="0">
                    <a:latin typeface="Arial" panose="020B0604020202020204" pitchFamily="34" charset="0"/>
                    <a:cs typeface="Arial" panose="020B0604020202020204" pitchFamily="34" charset="0"/>
                  </a:endParaRPr>
                </a:p>
              </p:txBody>
            </p:sp>
          </mc:Choice>
          <mc:Fallback xmlns="">
            <p:sp>
              <p:nvSpPr>
                <p:cNvPr id="33" name="TextBox 32">
                  <a:extLst>
                    <a:ext uri="{FF2B5EF4-FFF2-40B4-BE49-F238E27FC236}">
                      <a16:creationId xmlns:a16="http://schemas.microsoft.com/office/drawing/2014/main" id="{356E9DB1-88B8-AEDC-D24A-AC9C2881732F}"/>
                    </a:ext>
                  </a:extLst>
                </p:cNvPr>
                <p:cNvSpPr txBox="1">
                  <a:spLocks noRot="1" noChangeAspect="1" noMove="1" noResize="1" noEditPoints="1" noAdjustHandles="1" noChangeArrowheads="1" noChangeShapeType="1" noTextEdit="1"/>
                </p:cNvSpPr>
                <p:nvPr/>
              </p:nvSpPr>
              <p:spPr>
                <a:xfrm>
                  <a:off x="483811" y="1885408"/>
                  <a:ext cx="1504529" cy="684899"/>
                </a:xfrm>
                <a:prstGeom prst="rect">
                  <a:avLst/>
                </a:prstGeom>
                <a:blipFill>
                  <a:blip r:embed="rId2"/>
                  <a:stretch>
                    <a:fillRect t="-6849" b="-6849"/>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4AF24AD4-F793-8DF1-9C19-373E40F8831E}"/>
                </a:ext>
              </a:extLst>
            </p:cNvPr>
            <p:cNvSpPr/>
            <p:nvPr/>
          </p:nvSpPr>
          <p:spPr>
            <a:xfrm>
              <a:off x="483811" y="1861369"/>
              <a:ext cx="1504529" cy="75596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867"/>
            </a:p>
          </p:txBody>
        </p:sp>
      </p:grpSp>
      <p:grpSp>
        <p:nvGrpSpPr>
          <p:cNvPr id="45" name="Group 44">
            <a:extLst>
              <a:ext uri="{FF2B5EF4-FFF2-40B4-BE49-F238E27FC236}">
                <a16:creationId xmlns:a16="http://schemas.microsoft.com/office/drawing/2014/main" id="{5296CBA1-5DCC-84CF-3DFA-2D2273F3FE59}"/>
              </a:ext>
            </a:extLst>
          </p:cNvPr>
          <p:cNvGrpSpPr/>
          <p:nvPr/>
        </p:nvGrpSpPr>
        <p:grpSpPr>
          <a:xfrm>
            <a:off x="3834434" y="4241023"/>
            <a:ext cx="2006039" cy="1007952"/>
            <a:chOff x="3157438" y="1875266"/>
            <a:chExt cx="1504529" cy="755964"/>
          </a:xfrm>
        </p:grpSpPr>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572E9A6-D1CF-2CC2-CB85-AB7A65A4C765}"/>
                    </a:ext>
                  </a:extLst>
                </p:cNvPr>
                <p:cNvSpPr txBox="1"/>
                <p:nvPr/>
              </p:nvSpPr>
              <p:spPr>
                <a:xfrm>
                  <a:off x="3157438" y="1899305"/>
                  <a:ext cx="1504529" cy="684899"/>
                </a:xfrm>
                <a:prstGeom prst="rect">
                  <a:avLst/>
                </a:prstGeom>
                <a:noFill/>
              </p:spPr>
              <p:txBody>
                <a:bodyPr wrap="square" rtlCol="0">
                  <a:spAutoFit/>
                </a:bodyPr>
                <a:lstStyle/>
                <a:p>
                  <a:pPr algn="ctr"/>
                  <a:r>
                    <a:rPr lang="en-US" altLang="zh-CN" sz="2667" b="1" dirty="0">
                      <a:latin typeface="Arial" panose="020B0604020202020204" pitchFamily="34" charset="0"/>
                      <a:cs typeface="Arial" panose="020B0604020202020204" pitchFamily="34" charset="0"/>
                    </a:rPr>
                    <a:t>Answer</a:t>
                  </a:r>
                  <a:endParaRPr lang="en-US" altLang="zh-CN" sz="2667" i="1" dirty="0">
                    <a:latin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altLang="zh-CN" sz="2667" i="1">
                            <a:latin typeface="Cambria Math" panose="02040503050406030204" pitchFamily="18" charset="0"/>
                            <a:cs typeface="Arial" panose="020B0604020202020204" pitchFamily="34" charset="0"/>
                          </a:rPr>
                          <m:t>𝑦</m:t>
                        </m:r>
                        <m:r>
                          <a:rPr lang="en-US" altLang="zh-CN" sz="2667" i="1">
                            <a:latin typeface="Cambria Math" panose="02040503050406030204" pitchFamily="18" charset="0"/>
                            <a:cs typeface="Arial" panose="020B0604020202020204" pitchFamily="34" charset="0"/>
                          </a:rPr>
                          <m:t>=5</m:t>
                        </m:r>
                      </m:oMath>
                    </m:oMathPara>
                  </a14:m>
                  <a:endParaRPr lang="zh-CN" altLang="en-US" sz="2667" dirty="0">
                    <a:latin typeface="Arial" panose="020B0604020202020204" pitchFamily="34" charset="0"/>
                    <a:cs typeface="Arial" panose="020B0604020202020204" pitchFamily="34" charset="0"/>
                  </a:endParaRPr>
                </a:p>
              </p:txBody>
            </p:sp>
          </mc:Choice>
          <mc:Fallback xmlns="">
            <p:sp>
              <p:nvSpPr>
                <p:cNvPr id="35" name="TextBox 34">
                  <a:extLst>
                    <a:ext uri="{FF2B5EF4-FFF2-40B4-BE49-F238E27FC236}">
                      <a16:creationId xmlns:a16="http://schemas.microsoft.com/office/drawing/2014/main" id="{3572E9A6-D1CF-2CC2-CB85-AB7A65A4C765}"/>
                    </a:ext>
                  </a:extLst>
                </p:cNvPr>
                <p:cNvSpPr txBox="1">
                  <a:spLocks noRot="1" noChangeAspect="1" noMove="1" noResize="1" noEditPoints="1" noAdjustHandles="1" noChangeArrowheads="1" noChangeShapeType="1" noTextEdit="1"/>
                </p:cNvSpPr>
                <p:nvPr/>
              </p:nvSpPr>
              <p:spPr>
                <a:xfrm>
                  <a:off x="3157438" y="1899305"/>
                  <a:ext cx="1504529" cy="684899"/>
                </a:xfrm>
                <a:prstGeom prst="rect">
                  <a:avLst/>
                </a:prstGeom>
                <a:blipFill>
                  <a:blip r:embed="rId3"/>
                  <a:stretch>
                    <a:fillRect t="-8219" b="-6849"/>
                  </a:stretch>
                </a:blipFill>
              </p:spPr>
              <p:txBody>
                <a:bodyPr/>
                <a:lstStyle/>
                <a:p>
                  <a:r>
                    <a:rPr lang="en-US">
                      <a:noFill/>
                    </a:rPr>
                    <a:t> </a:t>
                  </a:r>
                </a:p>
              </p:txBody>
            </p:sp>
          </mc:Fallback>
        </mc:AlternateContent>
        <p:sp>
          <p:nvSpPr>
            <p:cNvPr id="36" name="Rectangle 35">
              <a:extLst>
                <a:ext uri="{FF2B5EF4-FFF2-40B4-BE49-F238E27FC236}">
                  <a16:creationId xmlns:a16="http://schemas.microsoft.com/office/drawing/2014/main" id="{A833C469-DE04-6EC1-ED04-9B845FDA06BD}"/>
                </a:ext>
              </a:extLst>
            </p:cNvPr>
            <p:cNvSpPr/>
            <p:nvPr/>
          </p:nvSpPr>
          <p:spPr>
            <a:xfrm>
              <a:off x="3157438" y="1875266"/>
              <a:ext cx="1504529" cy="75596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867"/>
            </a:p>
          </p:txBody>
        </p:sp>
      </p:grpSp>
      <p:grpSp>
        <p:nvGrpSpPr>
          <p:cNvPr id="47" name="Group 46">
            <a:extLst>
              <a:ext uri="{FF2B5EF4-FFF2-40B4-BE49-F238E27FC236}">
                <a16:creationId xmlns:a16="http://schemas.microsoft.com/office/drawing/2014/main" id="{EB185956-89C8-89A0-B150-A5B5A5B88960}"/>
              </a:ext>
            </a:extLst>
          </p:cNvPr>
          <p:cNvGrpSpPr/>
          <p:nvPr/>
        </p:nvGrpSpPr>
        <p:grpSpPr>
          <a:xfrm>
            <a:off x="7399270" y="4051865"/>
            <a:ext cx="2140229" cy="1386269"/>
            <a:chOff x="5831065" y="1683988"/>
            <a:chExt cx="1605172" cy="1039702"/>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6DF0842-F25E-6B76-4B54-5169B6689C4C}"/>
                    </a:ext>
                  </a:extLst>
                </p:cNvPr>
                <p:cNvSpPr txBox="1"/>
                <p:nvPr/>
              </p:nvSpPr>
              <p:spPr>
                <a:xfrm>
                  <a:off x="5831065" y="1696008"/>
                  <a:ext cx="1605172" cy="992724"/>
                </a:xfrm>
                <a:prstGeom prst="rect">
                  <a:avLst/>
                </a:prstGeom>
                <a:noFill/>
              </p:spPr>
              <p:txBody>
                <a:bodyPr wrap="square" rtlCol="0">
                  <a:spAutoFit/>
                </a:bodyPr>
                <a:lstStyle/>
                <a:p>
                  <a:pPr algn="ctr"/>
                  <a:r>
                    <a:rPr lang="en-US" altLang="zh-CN" sz="2667" b="1" dirty="0">
                      <a:latin typeface="Arial" panose="020B0604020202020204" pitchFamily="34" charset="0"/>
                      <a:cs typeface="Arial" panose="020B0604020202020204" pitchFamily="34" charset="0"/>
                    </a:rPr>
                    <a:t>Verification Question</a:t>
                  </a:r>
                  <a:endParaRPr lang="en-US" altLang="zh-CN" sz="2667" i="1" dirty="0">
                    <a:latin typeface="Cambria Math" panose="02040503050406030204" pitchFamily="18" charset="0"/>
                    <a:cs typeface="Arial" panose="020B0604020202020204" pitchFamily="34" charset="0"/>
                  </a:endParaRPr>
                </a:p>
                <a:p>
                  <a:pPr algn="ctr"/>
                  <a14:m>
                    <m:oMathPara xmlns:m="http://schemas.openxmlformats.org/officeDocument/2006/math">
                      <m:oMathParaPr>
                        <m:jc m:val="centerGroup"/>
                      </m:oMathParaPr>
                      <m:oMath xmlns:m="http://schemas.openxmlformats.org/officeDocument/2006/math">
                        <m:r>
                          <a:rPr lang="en-US" altLang="zh-CN" sz="2667" i="1">
                            <a:latin typeface="Cambria Math" panose="02040503050406030204" pitchFamily="18" charset="0"/>
                            <a:cs typeface="Arial" panose="020B0604020202020204" pitchFamily="34" charset="0"/>
                          </a:rPr>
                          <m:t>𝑥</m:t>
                        </m:r>
                        <m:r>
                          <a:rPr lang="en-US" altLang="zh-CN" sz="2667" i="1">
                            <a:latin typeface="Cambria Math" panose="02040503050406030204" pitchFamily="18" charset="0"/>
                            <a:cs typeface="Arial" panose="020B0604020202020204" pitchFamily="34" charset="0"/>
                          </a:rPr>
                          <m:t>+3=5</m:t>
                        </m:r>
                      </m:oMath>
                    </m:oMathPara>
                  </a14:m>
                  <a:endParaRPr lang="zh-CN" altLang="en-US" sz="2667" dirty="0">
                    <a:latin typeface="Arial" panose="020B0604020202020204" pitchFamily="34" charset="0"/>
                    <a:cs typeface="Arial" panose="020B0604020202020204" pitchFamily="34" charset="0"/>
                  </a:endParaRPr>
                </a:p>
              </p:txBody>
            </p:sp>
          </mc:Choice>
          <mc:Fallback xmlns="">
            <p:sp>
              <p:nvSpPr>
                <p:cNvPr id="37" name="TextBox 36">
                  <a:extLst>
                    <a:ext uri="{FF2B5EF4-FFF2-40B4-BE49-F238E27FC236}">
                      <a16:creationId xmlns:a16="http://schemas.microsoft.com/office/drawing/2014/main" id="{26DF0842-F25E-6B76-4B54-5169B6689C4C}"/>
                    </a:ext>
                  </a:extLst>
                </p:cNvPr>
                <p:cNvSpPr txBox="1">
                  <a:spLocks noRot="1" noChangeAspect="1" noMove="1" noResize="1" noEditPoints="1" noAdjustHandles="1" noChangeArrowheads="1" noChangeShapeType="1" noTextEdit="1"/>
                </p:cNvSpPr>
                <p:nvPr/>
              </p:nvSpPr>
              <p:spPr>
                <a:xfrm>
                  <a:off x="5831065" y="1696008"/>
                  <a:ext cx="1605172" cy="992724"/>
                </a:xfrm>
                <a:prstGeom prst="rect">
                  <a:avLst/>
                </a:prstGeom>
                <a:blipFill>
                  <a:blip r:embed="rId4"/>
                  <a:stretch>
                    <a:fillRect l="-2353" t="-4762" r="-6471"/>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6FFE7D12-335E-CF8D-02A2-8C50AB2A71FA}"/>
                </a:ext>
              </a:extLst>
            </p:cNvPr>
            <p:cNvSpPr/>
            <p:nvPr/>
          </p:nvSpPr>
          <p:spPr>
            <a:xfrm>
              <a:off x="5881387" y="1683988"/>
              <a:ext cx="1504529" cy="103970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867"/>
            </a:p>
          </p:txBody>
        </p:sp>
      </p:grpSp>
      <p:grpSp>
        <p:nvGrpSpPr>
          <p:cNvPr id="53" name="Group 52">
            <a:extLst>
              <a:ext uri="{FF2B5EF4-FFF2-40B4-BE49-F238E27FC236}">
                <a16:creationId xmlns:a16="http://schemas.microsoft.com/office/drawing/2014/main" id="{50BE597A-544F-A6D1-2F37-1740754AB14C}"/>
              </a:ext>
            </a:extLst>
          </p:cNvPr>
          <p:cNvGrpSpPr/>
          <p:nvPr/>
        </p:nvGrpSpPr>
        <p:grpSpPr>
          <a:xfrm>
            <a:off x="11098296" y="4221663"/>
            <a:ext cx="2140229" cy="1046672"/>
            <a:chOff x="8581236" y="1962573"/>
            <a:chExt cx="1605172" cy="785004"/>
          </a:xfrm>
        </p:grpSpPr>
        <p:sp>
          <p:nvSpPr>
            <p:cNvPr id="39" name="Diamond 38">
              <a:extLst>
                <a:ext uri="{FF2B5EF4-FFF2-40B4-BE49-F238E27FC236}">
                  <a16:creationId xmlns:a16="http://schemas.microsoft.com/office/drawing/2014/main" id="{69608045-3BD2-2BF6-5145-ECABD71E53DC}"/>
                </a:ext>
              </a:extLst>
            </p:cNvPr>
            <p:cNvSpPr/>
            <p:nvPr/>
          </p:nvSpPr>
          <p:spPr>
            <a:xfrm>
              <a:off x="8581236" y="1962573"/>
              <a:ext cx="1605172" cy="785004"/>
            </a:xfrm>
            <a:prstGeom prst="diamond">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867"/>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1A169EC-5B88-EF0C-06C2-31D54D71F1BE}"/>
                    </a:ext>
                  </a:extLst>
                </p:cNvPr>
                <p:cNvSpPr txBox="1"/>
                <p:nvPr/>
              </p:nvSpPr>
              <p:spPr>
                <a:xfrm>
                  <a:off x="8897508" y="2155020"/>
                  <a:ext cx="972628" cy="37707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altLang="zh-CN" sz="2667" i="1">
                            <a:latin typeface="Cambria Math" panose="02040503050406030204" pitchFamily="18" charset="0"/>
                            <a:cs typeface="Arial" panose="020B0604020202020204" pitchFamily="34" charset="0"/>
                          </a:rPr>
                          <m:t>𝑥</m:t>
                        </m:r>
                        <m:r>
                          <a:rPr lang="en-US" altLang="zh-CN" sz="2667" i="1">
                            <a:latin typeface="Cambria Math" panose="02040503050406030204" pitchFamily="18" charset="0"/>
                            <a:cs typeface="Arial" panose="020B0604020202020204" pitchFamily="34" charset="0"/>
                          </a:rPr>
                          <m:t>=2?</m:t>
                        </m:r>
                      </m:oMath>
                    </m:oMathPara>
                  </a14:m>
                  <a:endParaRPr lang="zh-CN" altLang="en-US" sz="2667" dirty="0">
                    <a:latin typeface="Arial" panose="020B0604020202020204" pitchFamily="34" charset="0"/>
                    <a:cs typeface="Arial" panose="020B0604020202020204" pitchFamily="34" charset="0"/>
                  </a:endParaRPr>
                </a:p>
              </p:txBody>
            </p:sp>
          </mc:Choice>
          <mc:Fallback xmlns="">
            <p:sp>
              <p:nvSpPr>
                <p:cNvPr id="41" name="TextBox 40">
                  <a:extLst>
                    <a:ext uri="{FF2B5EF4-FFF2-40B4-BE49-F238E27FC236}">
                      <a16:creationId xmlns:a16="http://schemas.microsoft.com/office/drawing/2014/main" id="{41A169EC-5B88-EF0C-06C2-31D54D71F1BE}"/>
                    </a:ext>
                  </a:extLst>
                </p:cNvPr>
                <p:cNvSpPr txBox="1">
                  <a:spLocks noRot="1" noChangeAspect="1" noMove="1" noResize="1" noEditPoints="1" noAdjustHandles="1" noChangeArrowheads="1" noChangeShapeType="1" noTextEdit="1"/>
                </p:cNvSpPr>
                <p:nvPr/>
              </p:nvSpPr>
              <p:spPr>
                <a:xfrm>
                  <a:off x="8897508" y="2155020"/>
                  <a:ext cx="972628" cy="377074"/>
                </a:xfrm>
                <a:prstGeom prst="rect">
                  <a:avLst/>
                </a:prstGeom>
                <a:blipFill>
                  <a:blip r:embed="rId5"/>
                  <a:stretch>
                    <a:fillRect/>
                  </a:stretch>
                </a:blipFill>
              </p:spPr>
              <p:txBody>
                <a:bodyPr/>
                <a:lstStyle/>
                <a:p>
                  <a:r>
                    <a:rPr lang="en-US">
                      <a:noFill/>
                    </a:rPr>
                    <a:t> </a:t>
                  </a:r>
                </a:p>
              </p:txBody>
            </p:sp>
          </mc:Fallback>
        </mc:AlternateContent>
      </p:grpSp>
      <p:sp>
        <p:nvSpPr>
          <p:cNvPr id="42" name="TextBox 41">
            <a:extLst>
              <a:ext uri="{FF2B5EF4-FFF2-40B4-BE49-F238E27FC236}">
                <a16:creationId xmlns:a16="http://schemas.microsoft.com/office/drawing/2014/main" id="{D410D473-0C51-274A-C341-8DFD0B2A1428}"/>
              </a:ext>
            </a:extLst>
          </p:cNvPr>
          <p:cNvSpPr txBox="1"/>
          <p:nvPr/>
        </p:nvSpPr>
        <p:spPr>
          <a:xfrm>
            <a:off x="2202316" y="5154064"/>
            <a:ext cx="1704345" cy="502766"/>
          </a:xfrm>
          <a:prstGeom prst="rect">
            <a:avLst/>
          </a:prstGeom>
          <a:noFill/>
        </p:spPr>
        <p:txBody>
          <a:bodyPr wrap="square">
            <a:spAutoFit/>
          </a:bodyPr>
          <a:lstStyle/>
          <a:p>
            <a:pPr algn="ctr"/>
            <a:r>
              <a:rPr lang="en-US" altLang="zh-CN" sz="2667" dirty="0">
                <a:latin typeface="Arial" panose="020B0604020202020204" pitchFamily="34" charset="0"/>
                <a:cs typeface="Arial" panose="020B0604020202020204" pitchFamily="34" charset="0"/>
              </a:rPr>
              <a:t>Solving</a:t>
            </a:r>
            <a:endParaRPr lang="zh-CN" altLang="en-US" sz="2667" dirty="0"/>
          </a:p>
        </p:txBody>
      </p:sp>
      <p:cxnSp>
        <p:nvCxnSpPr>
          <p:cNvPr id="44" name="Straight Arrow Connector 43">
            <a:extLst>
              <a:ext uri="{FF2B5EF4-FFF2-40B4-BE49-F238E27FC236}">
                <a16:creationId xmlns:a16="http://schemas.microsoft.com/office/drawing/2014/main" id="{624796FC-5C4E-6B71-5557-2C24390C24C3}"/>
              </a:ext>
            </a:extLst>
          </p:cNvPr>
          <p:cNvCxnSpPr>
            <a:cxnSpLocks/>
          </p:cNvCxnSpPr>
          <p:nvPr/>
        </p:nvCxnSpPr>
        <p:spPr>
          <a:xfrm>
            <a:off x="2275088" y="4745000"/>
            <a:ext cx="15587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E5B09B-F19B-A5F1-D05C-6ACBB6997FA5}"/>
              </a:ext>
            </a:extLst>
          </p:cNvPr>
          <p:cNvCxnSpPr>
            <a:cxnSpLocks/>
          </p:cNvCxnSpPr>
          <p:nvPr/>
        </p:nvCxnSpPr>
        <p:spPr>
          <a:xfrm>
            <a:off x="5840471" y="4745000"/>
            <a:ext cx="1625893" cy="0"/>
          </a:xfrm>
          <a:prstGeom prst="straightConnector1">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60056A4-CA83-4748-794B-52DC0B0A8638}"/>
              </a:ext>
            </a:extLst>
          </p:cNvPr>
          <p:cNvSpPr txBox="1"/>
          <p:nvPr/>
        </p:nvSpPr>
        <p:spPr>
          <a:xfrm>
            <a:off x="5588861" y="5154064"/>
            <a:ext cx="2129116" cy="502766"/>
          </a:xfrm>
          <a:prstGeom prst="rect">
            <a:avLst/>
          </a:prstGeom>
          <a:noFill/>
        </p:spPr>
        <p:txBody>
          <a:bodyPr wrap="square">
            <a:spAutoFit/>
          </a:bodyPr>
          <a:lstStyle/>
          <a:p>
            <a:pPr algn="ctr"/>
            <a:r>
              <a:rPr lang="en-US" altLang="zh-CN" sz="2667" dirty="0">
                <a:latin typeface="Arial" panose="020B0604020202020204" pitchFamily="34" charset="0"/>
                <a:cs typeface="Arial" panose="020B0604020202020204" pitchFamily="34" charset="0"/>
              </a:rPr>
              <a:t>Substitute</a:t>
            </a:r>
            <a:endParaRPr lang="zh-CN" altLang="en-US" sz="2667" dirty="0"/>
          </a:p>
        </p:txBody>
      </p:sp>
      <p:cxnSp>
        <p:nvCxnSpPr>
          <p:cNvPr id="54" name="Straight Arrow Connector 53">
            <a:extLst>
              <a:ext uri="{FF2B5EF4-FFF2-40B4-BE49-F238E27FC236}">
                <a16:creationId xmlns:a16="http://schemas.microsoft.com/office/drawing/2014/main" id="{67A41ABC-6FD4-555B-0932-6FCB888F2109}"/>
              </a:ext>
            </a:extLst>
          </p:cNvPr>
          <p:cNvCxnSpPr>
            <a:cxnSpLocks/>
          </p:cNvCxnSpPr>
          <p:nvPr/>
        </p:nvCxnSpPr>
        <p:spPr>
          <a:xfrm flipV="1">
            <a:off x="9497974" y="4745001"/>
            <a:ext cx="160536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93BE5A74-8140-6FCC-3EAD-F8F4B4C40E4F}"/>
              </a:ext>
            </a:extLst>
          </p:cNvPr>
          <p:cNvSpPr txBox="1"/>
          <p:nvPr/>
        </p:nvSpPr>
        <p:spPr>
          <a:xfrm>
            <a:off x="9448484" y="5154064"/>
            <a:ext cx="1704345" cy="502766"/>
          </a:xfrm>
          <a:prstGeom prst="rect">
            <a:avLst/>
          </a:prstGeom>
          <a:noFill/>
        </p:spPr>
        <p:txBody>
          <a:bodyPr wrap="square">
            <a:spAutoFit/>
          </a:bodyPr>
          <a:lstStyle/>
          <a:p>
            <a:pPr algn="ctr"/>
            <a:r>
              <a:rPr lang="en-US" altLang="zh-CN" sz="2667" dirty="0">
                <a:latin typeface="Arial" panose="020B0604020202020204" pitchFamily="34" charset="0"/>
                <a:cs typeface="Arial" panose="020B0604020202020204" pitchFamily="34" charset="0"/>
              </a:rPr>
              <a:t>Solving</a:t>
            </a:r>
            <a:endParaRPr lang="zh-CN" altLang="en-US" sz="2667" dirty="0"/>
          </a:p>
        </p:txBody>
      </p:sp>
      <p:cxnSp>
        <p:nvCxnSpPr>
          <p:cNvPr id="62" name="Connector: Elbow 61">
            <a:extLst>
              <a:ext uri="{FF2B5EF4-FFF2-40B4-BE49-F238E27FC236}">
                <a16:creationId xmlns:a16="http://schemas.microsoft.com/office/drawing/2014/main" id="{52948E4E-E0DD-EFAA-A0AC-AD1E62184C8E}"/>
              </a:ext>
            </a:extLst>
          </p:cNvPr>
          <p:cNvCxnSpPr>
            <a:cxnSpLocks/>
          </p:cNvCxnSpPr>
          <p:nvPr/>
        </p:nvCxnSpPr>
        <p:spPr>
          <a:xfrm rot="5400000" flipH="1" flipV="1">
            <a:off x="4784435" y="556076"/>
            <a:ext cx="173132" cy="7196767"/>
          </a:xfrm>
          <a:prstGeom prst="bentConnector3">
            <a:avLst>
              <a:gd name="adj1" fmla="val 46206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48" name="TextBox 2047">
            <a:extLst>
              <a:ext uri="{FF2B5EF4-FFF2-40B4-BE49-F238E27FC236}">
                <a16:creationId xmlns:a16="http://schemas.microsoft.com/office/drawing/2014/main" id="{FE7721B6-F359-BCE8-2D67-D827AFC970D8}"/>
              </a:ext>
            </a:extLst>
          </p:cNvPr>
          <p:cNvSpPr txBox="1"/>
          <p:nvPr/>
        </p:nvSpPr>
        <p:spPr>
          <a:xfrm>
            <a:off x="2848587" y="2847803"/>
            <a:ext cx="4044828" cy="502766"/>
          </a:xfrm>
          <a:prstGeom prst="rect">
            <a:avLst/>
          </a:prstGeom>
          <a:noFill/>
        </p:spPr>
        <p:txBody>
          <a:bodyPr wrap="square">
            <a:spAutoFit/>
          </a:bodyPr>
          <a:lstStyle/>
          <a:p>
            <a:pPr algn="ctr"/>
            <a:r>
              <a:rPr lang="en-US" altLang="zh-CN" sz="2667" dirty="0">
                <a:latin typeface="Arial" panose="020B0604020202020204" pitchFamily="34" charset="0"/>
                <a:cs typeface="Arial" panose="020B0604020202020204" pitchFamily="34" charset="0"/>
              </a:rPr>
              <a:t>Masking key condition</a:t>
            </a:r>
            <a:endParaRPr lang="zh-CN" altLang="en-US" sz="2667" dirty="0"/>
          </a:p>
        </p:txBody>
      </p:sp>
      <p:grpSp>
        <p:nvGrpSpPr>
          <p:cNvPr id="2049" name="Group 2048">
            <a:extLst>
              <a:ext uri="{FF2B5EF4-FFF2-40B4-BE49-F238E27FC236}">
                <a16:creationId xmlns:a16="http://schemas.microsoft.com/office/drawing/2014/main" id="{4839168A-E123-D908-B311-4D99AA1B6C7C}"/>
              </a:ext>
            </a:extLst>
          </p:cNvPr>
          <p:cNvGrpSpPr/>
          <p:nvPr/>
        </p:nvGrpSpPr>
        <p:grpSpPr>
          <a:xfrm>
            <a:off x="13078826" y="5634246"/>
            <a:ext cx="2907577" cy="1007952"/>
            <a:chOff x="3157438" y="1875266"/>
            <a:chExt cx="1504529" cy="755964"/>
          </a:xfrm>
        </p:grpSpPr>
        <mc:AlternateContent xmlns:mc="http://schemas.openxmlformats.org/markup-compatibility/2006" xmlns:a14="http://schemas.microsoft.com/office/drawing/2010/main">
          <mc:Choice Requires="a14">
            <p:sp>
              <p:nvSpPr>
                <p:cNvPr id="2051" name="TextBox 2050">
                  <a:extLst>
                    <a:ext uri="{FF2B5EF4-FFF2-40B4-BE49-F238E27FC236}">
                      <a16:creationId xmlns:a16="http://schemas.microsoft.com/office/drawing/2014/main" id="{8ED1A983-1D7C-2D1C-B0A3-7639B90B82C1}"/>
                    </a:ext>
                  </a:extLst>
                </p:cNvPr>
                <p:cNvSpPr txBox="1"/>
                <p:nvPr/>
              </p:nvSpPr>
              <p:spPr>
                <a:xfrm>
                  <a:off x="3157438" y="1899305"/>
                  <a:ext cx="1504529" cy="684899"/>
                </a:xfrm>
                <a:prstGeom prst="rect">
                  <a:avLst/>
                </a:prstGeom>
                <a:noFill/>
              </p:spPr>
              <p:txBody>
                <a:bodyPr wrap="square" rtlCol="0">
                  <a:spAutoFit/>
                </a:bodyPr>
                <a:lstStyle/>
                <a:p>
                  <a:pPr algn="ctr"/>
                  <a:r>
                    <a:rPr lang="en-US" altLang="zh-CN" sz="2667" dirty="0">
                      <a:latin typeface="Arial" panose="020B0604020202020204" pitchFamily="34" charset="0"/>
                      <a:cs typeface="Arial" panose="020B0604020202020204" pitchFamily="34" charset="0"/>
                    </a:rPr>
                    <a:t>Answer</a:t>
                  </a:r>
                  <a:endParaRPr lang="en-US" altLang="zh-CN" sz="2667" i="1" dirty="0">
                    <a:latin typeface="Cambria Math" panose="02040503050406030204" pitchFamily="18" charset="0"/>
                    <a:cs typeface="Arial" panose="020B0604020202020204" pitchFamily="34" charset="0"/>
                  </a:endParaRPr>
                </a:p>
                <a:p>
                  <a:pPr algn="ctr"/>
                  <a14:m>
                    <m:oMath xmlns:m="http://schemas.openxmlformats.org/officeDocument/2006/math">
                      <m:r>
                        <a:rPr lang="en-US" altLang="zh-CN" sz="2667" i="1">
                          <a:latin typeface="Cambria Math" panose="02040503050406030204" pitchFamily="18" charset="0"/>
                          <a:cs typeface="Arial" panose="020B0604020202020204" pitchFamily="34" charset="0"/>
                        </a:rPr>
                        <m:t>𝑦</m:t>
                      </m:r>
                      <m:r>
                        <a:rPr lang="en-US" altLang="zh-CN" sz="2667" i="1">
                          <a:latin typeface="Cambria Math" panose="02040503050406030204" pitchFamily="18" charset="0"/>
                          <a:cs typeface="Arial" panose="020B0604020202020204" pitchFamily="34" charset="0"/>
                        </a:rPr>
                        <m:t>=5</m:t>
                      </m:r>
                    </m:oMath>
                  </a14:m>
                  <a:r>
                    <a:rPr lang="zh-CN" altLang="en-US" sz="2667" dirty="0">
                      <a:latin typeface="Arial" panose="020B0604020202020204" pitchFamily="34" charset="0"/>
                      <a:cs typeface="Arial" panose="020B0604020202020204" pitchFamily="34" charset="0"/>
                    </a:rPr>
                    <a:t> </a:t>
                  </a:r>
                  <a:r>
                    <a:rPr lang="en-US" altLang="zh-CN" sz="2667" dirty="0">
                      <a:latin typeface="Arial" panose="020B0604020202020204" pitchFamily="34" charset="0"/>
                      <a:cs typeface="Arial" panose="020B0604020202020204" pitchFamily="34" charset="0"/>
                    </a:rPr>
                    <a:t>is </a:t>
                  </a:r>
                  <a:r>
                    <a:rPr lang="en-US" altLang="zh-CN" sz="2667" dirty="0">
                      <a:solidFill>
                        <a:srgbClr val="FF0000"/>
                      </a:solidFill>
                      <a:latin typeface="Arial" panose="020B0604020202020204" pitchFamily="34" charset="0"/>
                      <a:cs typeface="Arial" panose="020B0604020202020204" pitchFamily="34" charset="0"/>
                    </a:rPr>
                    <a:t>correct</a:t>
                  </a:r>
                  <a:endParaRPr lang="zh-CN" altLang="en-US" sz="2667" dirty="0">
                    <a:solidFill>
                      <a:srgbClr val="FF0000"/>
                    </a:solidFill>
                    <a:latin typeface="Arial" panose="020B0604020202020204" pitchFamily="34" charset="0"/>
                    <a:cs typeface="Arial" panose="020B0604020202020204" pitchFamily="34" charset="0"/>
                  </a:endParaRPr>
                </a:p>
              </p:txBody>
            </p:sp>
          </mc:Choice>
          <mc:Fallback xmlns="">
            <p:sp>
              <p:nvSpPr>
                <p:cNvPr id="2051" name="TextBox 2050">
                  <a:extLst>
                    <a:ext uri="{FF2B5EF4-FFF2-40B4-BE49-F238E27FC236}">
                      <a16:creationId xmlns:a16="http://schemas.microsoft.com/office/drawing/2014/main" id="{8ED1A983-1D7C-2D1C-B0A3-7639B90B82C1}"/>
                    </a:ext>
                  </a:extLst>
                </p:cNvPr>
                <p:cNvSpPr txBox="1">
                  <a:spLocks noRot="1" noChangeAspect="1" noMove="1" noResize="1" noEditPoints="1" noAdjustHandles="1" noChangeArrowheads="1" noChangeShapeType="1" noTextEdit="1"/>
                </p:cNvSpPr>
                <p:nvPr/>
              </p:nvSpPr>
              <p:spPr>
                <a:xfrm>
                  <a:off x="3157438" y="1899305"/>
                  <a:ext cx="1504529" cy="684899"/>
                </a:xfrm>
                <a:prstGeom prst="rect">
                  <a:avLst/>
                </a:prstGeom>
                <a:blipFill>
                  <a:blip r:embed="rId6"/>
                  <a:stretch>
                    <a:fillRect t="-8333" b="-16667"/>
                  </a:stretch>
                </a:blipFill>
              </p:spPr>
              <p:txBody>
                <a:bodyPr/>
                <a:lstStyle/>
                <a:p>
                  <a:r>
                    <a:rPr lang="en-US">
                      <a:noFill/>
                    </a:rPr>
                    <a:t> </a:t>
                  </a:r>
                </a:p>
              </p:txBody>
            </p:sp>
          </mc:Fallback>
        </mc:AlternateContent>
        <p:sp>
          <p:nvSpPr>
            <p:cNvPr id="2052" name="Rectangle 2051">
              <a:extLst>
                <a:ext uri="{FF2B5EF4-FFF2-40B4-BE49-F238E27FC236}">
                  <a16:creationId xmlns:a16="http://schemas.microsoft.com/office/drawing/2014/main" id="{53CDCAD4-81C2-B90B-AC4D-3848A9E2F844}"/>
                </a:ext>
              </a:extLst>
            </p:cNvPr>
            <p:cNvSpPr/>
            <p:nvPr/>
          </p:nvSpPr>
          <p:spPr>
            <a:xfrm>
              <a:off x="3157438" y="1875266"/>
              <a:ext cx="1504529" cy="75596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867"/>
            </a:p>
          </p:txBody>
        </p:sp>
      </p:grpSp>
      <p:grpSp>
        <p:nvGrpSpPr>
          <p:cNvPr id="2053" name="Group 2052">
            <a:extLst>
              <a:ext uri="{FF2B5EF4-FFF2-40B4-BE49-F238E27FC236}">
                <a16:creationId xmlns:a16="http://schemas.microsoft.com/office/drawing/2014/main" id="{41DA482C-2DFE-D31F-67CE-796E766BFE52}"/>
              </a:ext>
            </a:extLst>
          </p:cNvPr>
          <p:cNvGrpSpPr/>
          <p:nvPr/>
        </p:nvGrpSpPr>
        <p:grpSpPr>
          <a:xfrm>
            <a:off x="13087164" y="2847803"/>
            <a:ext cx="2890901" cy="1007952"/>
            <a:chOff x="3157438" y="1875266"/>
            <a:chExt cx="1504529" cy="755964"/>
          </a:xfrm>
        </p:grpSpPr>
        <mc:AlternateContent xmlns:mc="http://schemas.openxmlformats.org/markup-compatibility/2006" xmlns:a14="http://schemas.microsoft.com/office/drawing/2010/main">
          <mc:Choice Requires="a14">
            <p:sp>
              <p:nvSpPr>
                <p:cNvPr id="2054" name="TextBox 2053">
                  <a:extLst>
                    <a:ext uri="{FF2B5EF4-FFF2-40B4-BE49-F238E27FC236}">
                      <a16:creationId xmlns:a16="http://schemas.microsoft.com/office/drawing/2014/main" id="{DB045B2D-2124-AAF2-4491-5C946F39E95B}"/>
                    </a:ext>
                  </a:extLst>
                </p:cNvPr>
                <p:cNvSpPr txBox="1"/>
                <p:nvPr/>
              </p:nvSpPr>
              <p:spPr>
                <a:xfrm>
                  <a:off x="3157438" y="1899305"/>
                  <a:ext cx="1504529" cy="684899"/>
                </a:xfrm>
                <a:prstGeom prst="rect">
                  <a:avLst/>
                </a:prstGeom>
                <a:noFill/>
              </p:spPr>
              <p:txBody>
                <a:bodyPr wrap="square" rtlCol="0">
                  <a:spAutoFit/>
                </a:bodyPr>
                <a:lstStyle/>
                <a:p>
                  <a:pPr algn="ctr"/>
                  <a:r>
                    <a:rPr lang="en-US" altLang="zh-CN" sz="2667" dirty="0">
                      <a:latin typeface="Arial" panose="020B0604020202020204" pitchFamily="34" charset="0"/>
                      <a:cs typeface="Arial" panose="020B0604020202020204" pitchFamily="34" charset="0"/>
                    </a:rPr>
                    <a:t>Answer</a:t>
                  </a:r>
                  <a:endParaRPr lang="en-US" altLang="zh-CN" sz="2667" i="1" dirty="0">
                    <a:latin typeface="Cambria Math" panose="02040503050406030204" pitchFamily="18" charset="0"/>
                    <a:cs typeface="Arial" panose="020B0604020202020204" pitchFamily="34" charset="0"/>
                  </a:endParaRPr>
                </a:p>
                <a:p>
                  <a:pPr algn="ctr"/>
                  <a14:m>
                    <m:oMath xmlns:m="http://schemas.openxmlformats.org/officeDocument/2006/math">
                      <m:r>
                        <a:rPr lang="en-US" altLang="zh-CN" sz="2667" i="1">
                          <a:latin typeface="Cambria Math" panose="02040503050406030204" pitchFamily="18" charset="0"/>
                          <a:cs typeface="Arial" panose="020B0604020202020204" pitchFamily="34" charset="0"/>
                        </a:rPr>
                        <m:t>𝑦</m:t>
                      </m:r>
                      <m:r>
                        <a:rPr lang="en-US" altLang="zh-CN" sz="2667" i="1">
                          <a:latin typeface="Cambria Math" panose="02040503050406030204" pitchFamily="18" charset="0"/>
                          <a:cs typeface="Arial" panose="020B0604020202020204" pitchFamily="34" charset="0"/>
                        </a:rPr>
                        <m:t>=5</m:t>
                      </m:r>
                    </m:oMath>
                  </a14:m>
                  <a:r>
                    <a:rPr lang="zh-CN" altLang="en-US" sz="2667" dirty="0">
                      <a:latin typeface="Arial" panose="020B0604020202020204" pitchFamily="34" charset="0"/>
                      <a:cs typeface="Arial" panose="020B0604020202020204" pitchFamily="34" charset="0"/>
                    </a:rPr>
                    <a:t> </a:t>
                  </a:r>
                  <a:r>
                    <a:rPr lang="en-US" altLang="zh-CN" sz="2667" dirty="0">
                      <a:latin typeface="Arial" panose="020B0604020202020204" pitchFamily="34" charset="0"/>
                      <a:cs typeface="Arial" panose="020B0604020202020204" pitchFamily="34" charset="0"/>
                    </a:rPr>
                    <a:t>is </a:t>
                  </a:r>
                  <a:r>
                    <a:rPr lang="en-US" altLang="zh-CN" sz="2667" dirty="0">
                      <a:solidFill>
                        <a:srgbClr val="FF0000"/>
                      </a:solidFill>
                      <a:latin typeface="Arial" panose="020B0604020202020204" pitchFamily="34" charset="0"/>
                      <a:cs typeface="Arial" panose="020B0604020202020204" pitchFamily="34" charset="0"/>
                    </a:rPr>
                    <a:t>incorrect</a:t>
                  </a:r>
                  <a:endParaRPr lang="zh-CN" altLang="en-US" sz="2667" dirty="0">
                    <a:solidFill>
                      <a:srgbClr val="FF0000"/>
                    </a:solidFill>
                    <a:latin typeface="Arial" panose="020B0604020202020204" pitchFamily="34" charset="0"/>
                    <a:cs typeface="Arial" panose="020B0604020202020204" pitchFamily="34" charset="0"/>
                  </a:endParaRPr>
                </a:p>
              </p:txBody>
            </p:sp>
          </mc:Choice>
          <mc:Fallback xmlns="">
            <p:sp>
              <p:nvSpPr>
                <p:cNvPr id="2054" name="TextBox 2053">
                  <a:extLst>
                    <a:ext uri="{FF2B5EF4-FFF2-40B4-BE49-F238E27FC236}">
                      <a16:creationId xmlns:a16="http://schemas.microsoft.com/office/drawing/2014/main" id="{DB045B2D-2124-AAF2-4491-5C946F39E95B}"/>
                    </a:ext>
                  </a:extLst>
                </p:cNvPr>
                <p:cNvSpPr txBox="1">
                  <a:spLocks noRot="1" noChangeAspect="1" noMove="1" noResize="1" noEditPoints="1" noAdjustHandles="1" noChangeArrowheads="1" noChangeShapeType="1" noTextEdit="1"/>
                </p:cNvSpPr>
                <p:nvPr/>
              </p:nvSpPr>
              <p:spPr>
                <a:xfrm>
                  <a:off x="3157438" y="1899305"/>
                  <a:ext cx="1504529" cy="684899"/>
                </a:xfrm>
                <a:prstGeom prst="rect">
                  <a:avLst/>
                </a:prstGeom>
                <a:blipFill>
                  <a:blip r:embed="rId7"/>
                  <a:stretch>
                    <a:fillRect t="-6849" r="-873" b="-16438"/>
                  </a:stretch>
                </a:blipFill>
              </p:spPr>
              <p:txBody>
                <a:bodyPr/>
                <a:lstStyle/>
                <a:p>
                  <a:r>
                    <a:rPr lang="en-US">
                      <a:noFill/>
                    </a:rPr>
                    <a:t> </a:t>
                  </a:r>
                </a:p>
              </p:txBody>
            </p:sp>
          </mc:Fallback>
        </mc:AlternateContent>
        <p:sp>
          <p:nvSpPr>
            <p:cNvPr id="2055" name="Rectangle 2054">
              <a:extLst>
                <a:ext uri="{FF2B5EF4-FFF2-40B4-BE49-F238E27FC236}">
                  <a16:creationId xmlns:a16="http://schemas.microsoft.com/office/drawing/2014/main" id="{F2DD7283-9D8C-1994-2001-E0098CC34021}"/>
                </a:ext>
              </a:extLst>
            </p:cNvPr>
            <p:cNvSpPr/>
            <p:nvPr/>
          </p:nvSpPr>
          <p:spPr>
            <a:xfrm>
              <a:off x="3157438" y="1875266"/>
              <a:ext cx="1504529" cy="75596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3867"/>
            </a:p>
          </p:txBody>
        </p:sp>
      </p:grpSp>
      <p:cxnSp>
        <p:nvCxnSpPr>
          <p:cNvPr id="2056" name="Connector: Elbow 2055">
            <a:extLst>
              <a:ext uri="{FF2B5EF4-FFF2-40B4-BE49-F238E27FC236}">
                <a16:creationId xmlns:a16="http://schemas.microsoft.com/office/drawing/2014/main" id="{0963D34A-552C-8F66-3F46-1FBDFB90333D}"/>
              </a:ext>
            </a:extLst>
          </p:cNvPr>
          <p:cNvCxnSpPr>
            <a:cxnSpLocks/>
            <a:stCxn id="39" idx="0"/>
            <a:endCxn id="2054" idx="1"/>
          </p:cNvCxnSpPr>
          <p:nvPr/>
        </p:nvCxnSpPr>
        <p:spPr>
          <a:xfrm rot="5400000" flipH="1" flipV="1">
            <a:off x="12185183" y="3319683"/>
            <a:ext cx="885208" cy="91875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59" name="Connector: Elbow 2058">
            <a:extLst>
              <a:ext uri="{FF2B5EF4-FFF2-40B4-BE49-F238E27FC236}">
                <a16:creationId xmlns:a16="http://schemas.microsoft.com/office/drawing/2014/main" id="{07069AB6-DB1D-CD14-EDEB-37C7281F0555}"/>
              </a:ext>
            </a:extLst>
          </p:cNvPr>
          <p:cNvCxnSpPr>
            <a:cxnSpLocks/>
            <a:stCxn id="39" idx="2"/>
            <a:endCxn id="2051" idx="1"/>
          </p:cNvCxnSpPr>
          <p:nvPr/>
        </p:nvCxnSpPr>
        <p:spPr>
          <a:xfrm rot="16200000" flipH="1">
            <a:off x="12196337" y="5240408"/>
            <a:ext cx="854563" cy="910415"/>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62" name="TextBox 2061">
            <a:extLst>
              <a:ext uri="{FF2B5EF4-FFF2-40B4-BE49-F238E27FC236}">
                <a16:creationId xmlns:a16="http://schemas.microsoft.com/office/drawing/2014/main" id="{45ECBE2D-B16D-A323-DF80-87A30A9CFF76}"/>
              </a:ext>
            </a:extLst>
          </p:cNvPr>
          <p:cNvSpPr txBox="1"/>
          <p:nvPr/>
        </p:nvSpPr>
        <p:spPr>
          <a:xfrm>
            <a:off x="12018638" y="6189914"/>
            <a:ext cx="1209961" cy="502766"/>
          </a:xfrm>
          <a:prstGeom prst="rect">
            <a:avLst/>
          </a:prstGeom>
          <a:noFill/>
        </p:spPr>
        <p:txBody>
          <a:bodyPr wrap="square">
            <a:spAutoFit/>
          </a:bodyPr>
          <a:lstStyle/>
          <a:p>
            <a:r>
              <a:rPr lang="en-US" altLang="zh-CN" sz="2667" dirty="0">
                <a:latin typeface="Arial" panose="020B0604020202020204" pitchFamily="34" charset="0"/>
                <a:cs typeface="Arial" panose="020B0604020202020204" pitchFamily="34" charset="0"/>
              </a:rPr>
              <a:t>Yes</a:t>
            </a:r>
            <a:endParaRPr lang="zh-CN" altLang="en-US" sz="2667" dirty="0"/>
          </a:p>
        </p:txBody>
      </p:sp>
      <p:sp>
        <p:nvSpPr>
          <p:cNvPr id="2063" name="TextBox 2062">
            <a:extLst>
              <a:ext uri="{FF2B5EF4-FFF2-40B4-BE49-F238E27FC236}">
                <a16:creationId xmlns:a16="http://schemas.microsoft.com/office/drawing/2014/main" id="{54ADF085-4BDB-BED4-B993-68C7911A27A8}"/>
              </a:ext>
            </a:extLst>
          </p:cNvPr>
          <p:cNvSpPr txBox="1"/>
          <p:nvPr/>
        </p:nvSpPr>
        <p:spPr>
          <a:xfrm>
            <a:off x="12018638" y="2768172"/>
            <a:ext cx="854125" cy="502766"/>
          </a:xfrm>
          <a:prstGeom prst="rect">
            <a:avLst/>
          </a:prstGeom>
          <a:noFill/>
        </p:spPr>
        <p:txBody>
          <a:bodyPr wrap="square">
            <a:spAutoFit/>
          </a:bodyPr>
          <a:lstStyle/>
          <a:p>
            <a:r>
              <a:rPr lang="en-US" altLang="zh-CN" sz="2667" dirty="0">
                <a:latin typeface="Arial" panose="020B0604020202020204" pitchFamily="34" charset="0"/>
                <a:cs typeface="Arial" panose="020B0604020202020204" pitchFamily="34" charset="0"/>
              </a:rPr>
              <a:t>No</a:t>
            </a:r>
            <a:endParaRPr lang="zh-CN" altLang="en-US" sz="2667" dirty="0"/>
          </a:p>
        </p:txBody>
      </p:sp>
      <p:sp>
        <p:nvSpPr>
          <p:cNvPr id="2" name="Title 1">
            <a:extLst>
              <a:ext uri="{FF2B5EF4-FFF2-40B4-BE49-F238E27FC236}">
                <a16:creationId xmlns:a16="http://schemas.microsoft.com/office/drawing/2014/main" id="{46730829-397C-3ACD-A228-313A2E9FE887}"/>
              </a:ext>
            </a:extLst>
          </p:cNvPr>
          <p:cNvSpPr>
            <a:spLocks noGrp="1"/>
          </p:cNvSpPr>
          <p:nvPr>
            <p:ph type="title"/>
          </p:nvPr>
        </p:nvSpPr>
        <p:spPr/>
        <p:txBody>
          <a:bodyPr/>
          <a:lstStyle/>
          <a:p>
            <a:r>
              <a:rPr lang="en-US" altLang="zh-CN" dirty="0"/>
              <a:t>Substitute</a:t>
            </a:r>
            <a:r>
              <a:rPr lang="zh-CN" altLang="en-US" dirty="0"/>
              <a:t> </a:t>
            </a:r>
            <a:r>
              <a:rPr lang="en-US" altLang="zh-CN" dirty="0"/>
              <a:t>Verification</a:t>
            </a:r>
            <a:endParaRPr lang="en-US" dirty="0"/>
          </a:p>
        </p:txBody>
      </p:sp>
    </p:spTree>
    <p:extLst>
      <p:ext uri="{BB962C8B-B14F-4D97-AF65-F5344CB8AC3E}">
        <p14:creationId xmlns:p14="http://schemas.microsoft.com/office/powerpoint/2010/main" val="4209283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D0115EB1-FDCB-A329-6344-39B950CD52CB}"/>
              </a:ext>
            </a:extLst>
          </p:cNvPr>
          <p:cNvPicPr>
            <a:picLocks noChangeAspect="1"/>
          </p:cNvPicPr>
          <p:nvPr/>
        </p:nvPicPr>
        <p:blipFill>
          <a:blip r:embed="rId2"/>
          <a:stretch>
            <a:fillRect/>
          </a:stretch>
        </p:blipFill>
        <p:spPr>
          <a:xfrm>
            <a:off x="173319" y="2581758"/>
            <a:ext cx="15909363" cy="4616020"/>
          </a:xfrm>
          <a:prstGeom prst="rect">
            <a:avLst/>
          </a:prstGeom>
        </p:spPr>
      </p:pic>
      <p:sp>
        <p:nvSpPr>
          <p:cNvPr id="32" name="Speech Bubble: Rectangle with Corners Rounded 31">
            <a:extLst>
              <a:ext uri="{FF2B5EF4-FFF2-40B4-BE49-F238E27FC236}">
                <a16:creationId xmlns:a16="http://schemas.microsoft.com/office/drawing/2014/main" id="{C0E45D5A-3A74-FBDE-6641-C69BEBD1414C}"/>
              </a:ext>
            </a:extLst>
          </p:cNvPr>
          <p:cNvSpPr/>
          <p:nvPr/>
        </p:nvSpPr>
        <p:spPr>
          <a:xfrm>
            <a:off x="12790097" y="7161666"/>
            <a:ext cx="2160000" cy="906572"/>
          </a:xfrm>
          <a:custGeom>
            <a:avLst/>
            <a:gdLst>
              <a:gd name="connsiteX0" fmla="*/ 0 w 2160000"/>
              <a:gd name="connsiteY0" fmla="*/ 151098 h 906572"/>
              <a:gd name="connsiteX1" fmla="*/ 151098 w 2160000"/>
              <a:gd name="connsiteY1" fmla="*/ 0 h 906572"/>
              <a:gd name="connsiteX2" fmla="*/ 360000 w 2160000"/>
              <a:gd name="connsiteY2" fmla="*/ 0 h 906572"/>
              <a:gd name="connsiteX3" fmla="*/ 360000 w 2160000"/>
              <a:gd name="connsiteY3" fmla="*/ 0 h 906572"/>
              <a:gd name="connsiteX4" fmla="*/ 900000 w 2160000"/>
              <a:gd name="connsiteY4" fmla="*/ 0 h 906572"/>
              <a:gd name="connsiteX5" fmla="*/ 1432273 w 2160000"/>
              <a:gd name="connsiteY5" fmla="*/ 0 h 906572"/>
              <a:gd name="connsiteX6" fmla="*/ 2008902 w 2160000"/>
              <a:gd name="connsiteY6" fmla="*/ 0 h 906572"/>
              <a:gd name="connsiteX7" fmla="*/ 2160000 w 2160000"/>
              <a:gd name="connsiteY7" fmla="*/ 151098 h 906572"/>
              <a:gd name="connsiteX8" fmla="*/ 2160000 w 2160000"/>
              <a:gd name="connsiteY8" fmla="*/ 151095 h 906572"/>
              <a:gd name="connsiteX9" fmla="*/ 2160000 w 2160000"/>
              <a:gd name="connsiteY9" fmla="*/ 151095 h 906572"/>
              <a:gd name="connsiteX10" fmla="*/ 2160000 w 2160000"/>
              <a:gd name="connsiteY10" fmla="*/ 377738 h 906572"/>
              <a:gd name="connsiteX11" fmla="*/ 2160000 w 2160000"/>
              <a:gd name="connsiteY11" fmla="*/ 755474 h 906572"/>
              <a:gd name="connsiteX12" fmla="*/ 2008902 w 2160000"/>
              <a:gd name="connsiteY12" fmla="*/ 906572 h 906572"/>
              <a:gd name="connsiteX13" fmla="*/ 1432273 w 2160000"/>
              <a:gd name="connsiteY13" fmla="*/ 906572 h 906572"/>
              <a:gd name="connsiteX14" fmla="*/ 900000 w 2160000"/>
              <a:gd name="connsiteY14" fmla="*/ 906572 h 906572"/>
              <a:gd name="connsiteX15" fmla="*/ 360000 w 2160000"/>
              <a:gd name="connsiteY15" fmla="*/ 906572 h 906572"/>
              <a:gd name="connsiteX16" fmla="*/ 360000 w 2160000"/>
              <a:gd name="connsiteY16" fmla="*/ 906572 h 906572"/>
              <a:gd name="connsiteX17" fmla="*/ 151098 w 2160000"/>
              <a:gd name="connsiteY17" fmla="*/ 906572 h 906572"/>
              <a:gd name="connsiteX18" fmla="*/ 0 w 2160000"/>
              <a:gd name="connsiteY18" fmla="*/ 755474 h 906572"/>
              <a:gd name="connsiteX19" fmla="*/ 0 w 2160000"/>
              <a:gd name="connsiteY19" fmla="*/ 377738 h 906572"/>
              <a:gd name="connsiteX20" fmla="*/ -316030 w 2160000"/>
              <a:gd name="connsiteY20" fmla="*/ 28358 h 906572"/>
              <a:gd name="connsiteX21" fmla="*/ 0 w 2160000"/>
              <a:gd name="connsiteY21" fmla="*/ 151095 h 906572"/>
              <a:gd name="connsiteX22" fmla="*/ 0 w 2160000"/>
              <a:gd name="connsiteY22" fmla="*/ 151098 h 90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0000" h="906572" extrusionOk="0">
                <a:moveTo>
                  <a:pt x="0" y="151098"/>
                </a:moveTo>
                <a:cubicBezTo>
                  <a:pt x="1081" y="71573"/>
                  <a:pt x="73284" y="-3585"/>
                  <a:pt x="151098" y="0"/>
                </a:cubicBezTo>
                <a:cubicBezTo>
                  <a:pt x="232994" y="4428"/>
                  <a:pt x="281153" y="3728"/>
                  <a:pt x="360000" y="0"/>
                </a:cubicBezTo>
                <a:lnTo>
                  <a:pt x="360000" y="0"/>
                </a:lnTo>
                <a:cubicBezTo>
                  <a:pt x="529243" y="12519"/>
                  <a:pt x="761764" y="-8638"/>
                  <a:pt x="900000" y="0"/>
                </a:cubicBezTo>
                <a:cubicBezTo>
                  <a:pt x="1064950" y="1524"/>
                  <a:pt x="1214116" y="-6550"/>
                  <a:pt x="1432273" y="0"/>
                </a:cubicBezTo>
                <a:cubicBezTo>
                  <a:pt x="1650430" y="6550"/>
                  <a:pt x="1885882" y="-20966"/>
                  <a:pt x="2008902" y="0"/>
                </a:cubicBezTo>
                <a:cubicBezTo>
                  <a:pt x="2092807" y="2228"/>
                  <a:pt x="2148420" y="79816"/>
                  <a:pt x="2160000" y="151098"/>
                </a:cubicBezTo>
                <a:lnTo>
                  <a:pt x="2160000" y="151095"/>
                </a:lnTo>
                <a:lnTo>
                  <a:pt x="2160000" y="151095"/>
                </a:lnTo>
                <a:cubicBezTo>
                  <a:pt x="2170396" y="215780"/>
                  <a:pt x="2169941" y="313097"/>
                  <a:pt x="2160000" y="377738"/>
                </a:cubicBezTo>
                <a:cubicBezTo>
                  <a:pt x="2176783" y="470108"/>
                  <a:pt x="2145828" y="595602"/>
                  <a:pt x="2160000" y="755474"/>
                </a:cubicBezTo>
                <a:cubicBezTo>
                  <a:pt x="2150537" y="848291"/>
                  <a:pt x="2095557" y="905919"/>
                  <a:pt x="2008902" y="906572"/>
                </a:cubicBezTo>
                <a:cubicBezTo>
                  <a:pt x="1752474" y="913085"/>
                  <a:pt x="1609410" y="910030"/>
                  <a:pt x="1432273" y="906572"/>
                </a:cubicBezTo>
                <a:cubicBezTo>
                  <a:pt x="1255136" y="903114"/>
                  <a:pt x="1160856" y="885956"/>
                  <a:pt x="900000" y="906572"/>
                </a:cubicBezTo>
                <a:cubicBezTo>
                  <a:pt x="633128" y="897142"/>
                  <a:pt x="526641" y="922180"/>
                  <a:pt x="360000" y="906572"/>
                </a:cubicBezTo>
                <a:lnTo>
                  <a:pt x="360000" y="906572"/>
                </a:lnTo>
                <a:cubicBezTo>
                  <a:pt x="278539" y="911690"/>
                  <a:pt x="224422" y="906172"/>
                  <a:pt x="151098" y="906572"/>
                </a:cubicBezTo>
                <a:cubicBezTo>
                  <a:pt x="69063" y="890665"/>
                  <a:pt x="-11086" y="823938"/>
                  <a:pt x="0" y="755474"/>
                </a:cubicBezTo>
                <a:cubicBezTo>
                  <a:pt x="10103" y="573663"/>
                  <a:pt x="-13664" y="495755"/>
                  <a:pt x="0" y="377738"/>
                </a:cubicBezTo>
                <a:cubicBezTo>
                  <a:pt x="-158404" y="237479"/>
                  <a:pt x="-191286" y="194614"/>
                  <a:pt x="-316030" y="28358"/>
                </a:cubicBezTo>
                <a:cubicBezTo>
                  <a:pt x="-202958" y="89368"/>
                  <a:pt x="-136922" y="103698"/>
                  <a:pt x="0" y="151095"/>
                </a:cubicBezTo>
                <a:lnTo>
                  <a:pt x="0" y="151098"/>
                </a:lnTo>
                <a:close/>
              </a:path>
            </a:pathLst>
          </a:custGeom>
          <a:noFill/>
          <a:ln w="28575">
            <a:extLst>
              <a:ext uri="{C807C97D-BFC1-408E-A445-0C87EB9F89A2}">
                <ask:lineSketchStyleProps xmlns:ask="http://schemas.microsoft.com/office/drawing/2018/sketchyshapes" sd="2478836834">
                  <a:prstGeom prst="wedgeRoundRectCallout">
                    <a:avLst>
                      <a:gd name="adj1" fmla="val -64631"/>
                      <a:gd name="adj2" fmla="val -46872"/>
                      <a:gd name="adj3" fmla="val 16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latin typeface="Arial" panose="020B0604020202020204" pitchFamily="34" charset="0"/>
                <a:cs typeface="Arial" panose="020B0604020202020204" pitchFamily="34" charset="0"/>
              </a:rPr>
              <a:t>Verification Phase</a:t>
            </a:r>
            <a:endParaRPr lang="zh-CN" altLang="en-US" sz="2800" dirty="0">
              <a:solidFill>
                <a:srgbClr val="FF0000"/>
              </a:solidFill>
              <a:latin typeface="Arial" panose="020B0604020202020204" pitchFamily="34" charset="0"/>
              <a:cs typeface="Arial" panose="020B0604020202020204" pitchFamily="34" charset="0"/>
            </a:endParaRPr>
          </a:p>
        </p:txBody>
      </p:sp>
      <p:sp>
        <p:nvSpPr>
          <p:cNvPr id="33" name="Speech Bubble: Rectangle with Corners Rounded 32">
            <a:extLst>
              <a:ext uri="{FF2B5EF4-FFF2-40B4-BE49-F238E27FC236}">
                <a16:creationId xmlns:a16="http://schemas.microsoft.com/office/drawing/2014/main" id="{771E5813-D9F8-75C7-CA1E-848C024CA50D}"/>
              </a:ext>
            </a:extLst>
          </p:cNvPr>
          <p:cNvSpPr/>
          <p:nvPr/>
        </p:nvSpPr>
        <p:spPr>
          <a:xfrm>
            <a:off x="1116135" y="1946223"/>
            <a:ext cx="2161904" cy="907200"/>
          </a:xfrm>
          <a:custGeom>
            <a:avLst/>
            <a:gdLst>
              <a:gd name="connsiteX0" fmla="*/ 0 w 2161904"/>
              <a:gd name="connsiteY0" fmla="*/ 151203 h 907200"/>
              <a:gd name="connsiteX1" fmla="*/ 151203 w 2161904"/>
              <a:gd name="connsiteY1" fmla="*/ 0 h 907200"/>
              <a:gd name="connsiteX2" fmla="*/ 728355 w 2161904"/>
              <a:gd name="connsiteY2" fmla="*/ 0 h 907200"/>
              <a:gd name="connsiteX3" fmla="*/ 1261111 w 2161904"/>
              <a:gd name="connsiteY3" fmla="*/ 0 h 907200"/>
              <a:gd name="connsiteX4" fmla="*/ 1261111 w 2161904"/>
              <a:gd name="connsiteY4" fmla="*/ 0 h 907200"/>
              <a:gd name="connsiteX5" fmla="*/ 1801587 w 2161904"/>
              <a:gd name="connsiteY5" fmla="*/ 0 h 907200"/>
              <a:gd name="connsiteX6" fmla="*/ 2010701 w 2161904"/>
              <a:gd name="connsiteY6" fmla="*/ 0 h 907200"/>
              <a:gd name="connsiteX7" fmla="*/ 2161904 w 2161904"/>
              <a:gd name="connsiteY7" fmla="*/ 151203 h 907200"/>
              <a:gd name="connsiteX8" fmla="*/ 2161904 w 2161904"/>
              <a:gd name="connsiteY8" fmla="*/ 529200 h 907200"/>
              <a:gd name="connsiteX9" fmla="*/ 2430780 w 2161904"/>
              <a:gd name="connsiteY9" fmla="*/ 769868 h 907200"/>
              <a:gd name="connsiteX10" fmla="*/ 2161904 w 2161904"/>
              <a:gd name="connsiteY10" fmla="*/ 756000 h 907200"/>
              <a:gd name="connsiteX11" fmla="*/ 2161904 w 2161904"/>
              <a:gd name="connsiteY11" fmla="*/ 755997 h 907200"/>
              <a:gd name="connsiteX12" fmla="*/ 2010701 w 2161904"/>
              <a:gd name="connsiteY12" fmla="*/ 907200 h 907200"/>
              <a:gd name="connsiteX13" fmla="*/ 1801587 w 2161904"/>
              <a:gd name="connsiteY13" fmla="*/ 907200 h 907200"/>
              <a:gd name="connsiteX14" fmla="*/ 1261111 w 2161904"/>
              <a:gd name="connsiteY14" fmla="*/ 907200 h 907200"/>
              <a:gd name="connsiteX15" fmla="*/ 1261111 w 2161904"/>
              <a:gd name="connsiteY15" fmla="*/ 907200 h 907200"/>
              <a:gd name="connsiteX16" fmla="*/ 717256 w 2161904"/>
              <a:gd name="connsiteY16" fmla="*/ 907200 h 907200"/>
              <a:gd name="connsiteX17" fmla="*/ 151203 w 2161904"/>
              <a:gd name="connsiteY17" fmla="*/ 907200 h 907200"/>
              <a:gd name="connsiteX18" fmla="*/ 0 w 2161904"/>
              <a:gd name="connsiteY18" fmla="*/ 755997 h 907200"/>
              <a:gd name="connsiteX19" fmla="*/ 0 w 2161904"/>
              <a:gd name="connsiteY19" fmla="*/ 756000 h 907200"/>
              <a:gd name="connsiteX20" fmla="*/ 0 w 2161904"/>
              <a:gd name="connsiteY20" fmla="*/ 529200 h 907200"/>
              <a:gd name="connsiteX21" fmla="*/ 0 w 2161904"/>
              <a:gd name="connsiteY21" fmla="*/ 529200 h 907200"/>
              <a:gd name="connsiteX22" fmla="*/ 0 w 2161904"/>
              <a:gd name="connsiteY22" fmla="*/ 151203 h 90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1904" h="907200" fill="none" extrusionOk="0">
                <a:moveTo>
                  <a:pt x="0" y="151203"/>
                </a:moveTo>
                <a:cubicBezTo>
                  <a:pt x="-2992" y="71614"/>
                  <a:pt x="49717" y="1365"/>
                  <a:pt x="151203" y="0"/>
                </a:cubicBezTo>
                <a:cubicBezTo>
                  <a:pt x="415433" y="-24870"/>
                  <a:pt x="599686" y="-9355"/>
                  <a:pt x="728355" y="0"/>
                </a:cubicBezTo>
                <a:cubicBezTo>
                  <a:pt x="857024" y="9355"/>
                  <a:pt x="1138815" y="20595"/>
                  <a:pt x="1261111" y="0"/>
                </a:cubicBezTo>
                <a:lnTo>
                  <a:pt x="1261111" y="0"/>
                </a:lnTo>
                <a:cubicBezTo>
                  <a:pt x="1507168" y="24196"/>
                  <a:pt x="1688791" y="5792"/>
                  <a:pt x="1801587" y="0"/>
                </a:cubicBezTo>
                <a:cubicBezTo>
                  <a:pt x="1861936" y="-6570"/>
                  <a:pt x="1933237" y="-9469"/>
                  <a:pt x="2010701" y="0"/>
                </a:cubicBezTo>
                <a:cubicBezTo>
                  <a:pt x="2090536" y="-17694"/>
                  <a:pt x="2163558" y="74437"/>
                  <a:pt x="2161904" y="151203"/>
                </a:cubicBezTo>
                <a:cubicBezTo>
                  <a:pt x="2170400" y="260408"/>
                  <a:pt x="2147817" y="434347"/>
                  <a:pt x="2161904" y="529200"/>
                </a:cubicBezTo>
                <a:cubicBezTo>
                  <a:pt x="2264799" y="614318"/>
                  <a:pt x="2330773" y="656763"/>
                  <a:pt x="2430780" y="769868"/>
                </a:cubicBezTo>
                <a:cubicBezTo>
                  <a:pt x="2318485" y="764688"/>
                  <a:pt x="2228938" y="748925"/>
                  <a:pt x="2161904" y="756000"/>
                </a:cubicBezTo>
                <a:lnTo>
                  <a:pt x="2161904" y="755997"/>
                </a:lnTo>
                <a:cubicBezTo>
                  <a:pt x="2157120" y="833427"/>
                  <a:pt x="2088261" y="901565"/>
                  <a:pt x="2010701" y="907200"/>
                </a:cubicBezTo>
                <a:cubicBezTo>
                  <a:pt x="1910085" y="914520"/>
                  <a:pt x="1875211" y="914175"/>
                  <a:pt x="1801587" y="907200"/>
                </a:cubicBezTo>
                <a:cubicBezTo>
                  <a:pt x="1688959" y="904969"/>
                  <a:pt x="1379553" y="924535"/>
                  <a:pt x="1261111" y="907200"/>
                </a:cubicBezTo>
                <a:lnTo>
                  <a:pt x="1261111" y="907200"/>
                </a:lnTo>
                <a:cubicBezTo>
                  <a:pt x="1039731" y="884355"/>
                  <a:pt x="855725" y="929080"/>
                  <a:pt x="717256" y="907200"/>
                </a:cubicBezTo>
                <a:cubicBezTo>
                  <a:pt x="578788" y="885320"/>
                  <a:pt x="373881" y="923285"/>
                  <a:pt x="151203" y="907200"/>
                </a:cubicBezTo>
                <a:cubicBezTo>
                  <a:pt x="67245" y="910433"/>
                  <a:pt x="-958" y="843275"/>
                  <a:pt x="0" y="755997"/>
                </a:cubicBezTo>
                <a:lnTo>
                  <a:pt x="0" y="756000"/>
                </a:lnTo>
                <a:cubicBezTo>
                  <a:pt x="6589" y="649110"/>
                  <a:pt x="-7568" y="636514"/>
                  <a:pt x="0" y="529200"/>
                </a:cubicBezTo>
                <a:lnTo>
                  <a:pt x="0" y="529200"/>
                </a:lnTo>
                <a:cubicBezTo>
                  <a:pt x="-15507" y="358925"/>
                  <a:pt x="-4913" y="235538"/>
                  <a:pt x="0" y="151203"/>
                </a:cubicBezTo>
                <a:close/>
              </a:path>
              <a:path w="2161904" h="907200" stroke="0" extrusionOk="0">
                <a:moveTo>
                  <a:pt x="0" y="151203"/>
                </a:moveTo>
                <a:cubicBezTo>
                  <a:pt x="1627" y="73599"/>
                  <a:pt x="73891" y="-3941"/>
                  <a:pt x="151203" y="0"/>
                </a:cubicBezTo>
                <a:cubicBezTo>
                  <a:pt x="368935" y="15945"/>
                  <a:pt x="488826" y="9120"/>
                  <a:pt x="683959" y="0"/>
                </a:cubicBezTo>
                <a:cubicBezTo>
                  <a:pt x="879092" y="-9120"/>
                  <a:pt x="1127846" y="1157"/>
                  <a:pt x="1261111" y="0"/>
                </a:cubicBezTo>
                <a:lnTo>
                  <a:pt x="1261111" y="0"/>
                </a:lnTo>
                <a:cubicBezTo>
                  <a:pt x="1518814" y="-6969"/>
                  <a:pt x="1676393" y="-22331"/>
                  <a:pt x="1801587" y="0"/>
                </a:cubicBezTo>
                <a:cubicBezTo>
                  <a:pt x="1859527" y="9020"/>
                  <a:pt x="1950767" y="5599"/>
                  <a:pt x="2010701" y="0"/>
                </a:cubicBezTo>
                <a:cubicBezTo>
                  <a:pt x="2097890" y="17983"/>
                  <a:pt x="2158392" y="71386"/>
                  <a:pt x="2161904" y="151203"/>
                </a:cubicBezTo>
                <a:cubicBezTo>
                  <a:pt x="2144139" y="274994"/>
                  <a:pt x="2160392" y="376364"/>
                  <a:pt x="2161904" y="529200"/>
                </a:cubicBezTo>
                <a:cubicBezTo>
                  <a:pt x="2300908" y="629507"/>
                  <a:pt x="2353740" y="702057"/>
                  <a:pt x="2430780" y="769868"/>
                </a:cubicBezTo>
                <a:cubicBezTo>
                  <a:pt x="2367266" y="768816"/>
                  <a:pt x="2260357" y="771590"/>
                  <a:pt x="2161904" y="756000"/>
                </a:cubicBezTo>
                <a:lnTo>
                  <a:pt x="2161904" y="755997"/>
                </a:lnTo>
                <a:cubicBezTo>
                  <a:pt x="2164595" y="843359"/>
                  <a:pt x="2096661" y="908793"/>
                  <a:pt x="2010701" y="907200"/>
                </a:cubicBezTo>
                <a:cubicBezTo>
                  <a:pt x="1919549" y="897192"/>
                  <a:pt x="1894657" y="899578"/>
                  <a:pt x="1801587" y="907200"/>
                </a:cubicBezTo>
                <a:cubicBezTo>
                  <a:pt x="1685481" y="887873"/>
                  <a:pt x="1435057" y="918907"/>
                  <a:pt x="1261111" y="907200"/>
                </a:cubicBezTo>
                <a:lnTo>
                  <a:pt x="1261111" y="907200"/>
                </a:lnTo>
                <a:cubicBezTo>
                  <a:pt x="1086767" y="890142"/>
                  <a:pt x="893968" y="890357"/>
                  <a:pt x="683959" y="907200"/>
                </a:cubicBezTo>
                <a:cubicBezTo>
                  <a:pt x="473950" y="924043"/>
                  <a:pt x="392304" y="926900"/>
                  <a:pt x="151203" y="907200"/>
                </a:cubicBezTo>
                <a:cubicBezTo>
                  <a:pt x="48524" y="905455"/>
                  <a:pt x="-7107" y="841273"/>
                  <a:pt x="0" y="755997"/>
                </a:cubicBezTo>
                <a:lnTo>
                  <a:pt x="0" y="756000"/>
                </a:lnTo>
                <a:cubicBezTo>
                  <a:pt x="-10109" y="693912"/>
                  <a:pt x="5376" y="640159"/>
                  <a:pt x="0" y="529200"/>
                </a:cubicBezTo>
                <a:lnTo>
                  <a:pt x="0" y="529200"/>
                </a:lnTo>
                <a:cubicBezTo>
                  <a:pt x="-15978" y="405552"/>
                  <a:pt x="18187" y="335701"/>
                  <a:pt x="0" y="151203"/>
                </a:cubicBezTo>
                <a:close/>
              </a:path>
            </a:pathLst>
          </a:custGeom>
          <a:solidFill>
            <a:schemeClr val="bg1"/>
          </a:solidFill>
          <a:ln w="28575">
            <a:extLst>
              <a:ext uri="{C807C97D-BFC1-408E-A445-0C87EB9F89A2}">
                <ask:lineSketchStyleProps xmlns:ask="http://schemas.microsoft.com/office/drawing/2018/sketchyshapes" sd="2478836834">
                  <a:prstGeom prst="wedgeRoundRectCallout">
                    <a:avLst>
                      <a:gd name="adj1" fmla="val 62437"/>
                      <a:gd name="adj2" fmla="val 34862"/>
                      <a:gd name="adj3" fmla="val 1666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rgbClr val="FF0000"/>
                </a:solidFill>
                <a:latin typeface="Arial" panose="020B0604020202020204" pitchFamily="34" charset="0"/>
                <a:cs typeface="Arial" panose="020B0604020202020204" pitchFamily="34" charset="0"/>
              </a:rPr>
              <a:t>Correction Phase</a:t>
            </a:r>
            <a:endParaRPr lang="zh-CN" altLang="en-US" sz="2800" dirty="0">
              <a:solidFill>
                <a:srgbClr val="FF0000"/>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DF837629-6E29-BA14-3AAD-70EFEA67049F}"/>
              </a:ext>
            </a:extLst>
          </p:cNvPr>
          <p:cNvSpPr>
            <a:spLocks noGrp="1"/>
          </p:cNvSpPr>
          <p:nvPr>
            <p:ph type="title"/>
          </p:nvPr>
        </p:nvSpPr>
        <p:spPr/>
        <p:txBody>
          <a:bodyPr/>
          <a:lstStyle/>
          <a:p>
            <a:r>
              <a:rPr lang="en-US" altLang="zh-CN" dirty="0"/>
              <a:t>Progressive</a:t>
            </a:r>
            <a:r>
              <a:rPr lang="zh-CN" altLang="en-US" dirty="0"/>
              <a:t> </a:t>
            </a:r>
            <a:r>
              <a:rPr lang="en-US" altLang="zh-CN" dirty="0"/>
              <a:t>Correction</a:t>
            </a:r>
            <a:endParaRPr lang="en-US" dirty="0"/>
          </a:p>
        </p:txBody>
      </p:sp>
    </p:spTree>
    <p:extLst>
      <p:ext uri="{BB962C8B-B14F-4D97-AF65-F5344CB8AC3E}">
        <p14:creationId xmlns:p14="http://schemas.microsoft.com/office/powerpoint/2010/main" val="680673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diagram&#10;&#10;Description automatically generated">
            <a:extLst>
              <a:ext uri="{FF2B5EF4-FFF2-40B4-BE49-F238E27FC236}">
                <a16:creationId xmlns:a16="http://schemas.microsoft.com/office/drawing/2014/main" id="{06D258CC-E1D8-9F9D-E153-02451D854764}"/>
              </a:ext>
            </a:extLst>
          </p:cNvPr>
          <p:cNvPicPr>
            <a:picLocks noChangeAspect="1"/>
          </p:cNvPicPr>
          <p:nvPr/>
        </p:nvPicPr>
        <p:blipFill>
          <a:blip r:embed="rId3"/>
          <a:stretch>
            <a:fillRect/>
          </a:stretch>
        </p:blipFill>
        <p:spPr>
          <a:xfrm>
            <a:off x="101710" y="138301"/>
            <a:ext cx="12343429" cy="1790031"/>
          </a:xfrm>
          <a:prstGeom prst="rect">
            <a:avLst/>
          </a:prstGeom>
        </p:spPr>
      </p:pic>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11</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a:t>
            </a:r>
            <a:r>
              <a:rPr lang="en-US" sz="2400" dirty="0">
                <a:highlight>
                  <a:srgbClr val="FFFF00"/>
                </a:highlight>
              </a:rPr>
              <a:t>Get an A in Math</a:t>
            </a:r>
            <a:r>
              <a:rPr lang="en-US" sz="2400" dirty="0"/>
              <a:t>: Progressive Rectification Prompting (AAAI’24) </a:t>
            </a:r>
            <a:r>
              <a:rPr lang="en-US" sz="2400" dirty="0">
                <a:hlinkClick r:id="rId4"/>
              </a:rPr>
              <a:t>https://arxiv.org/abs/2312.06867</a:t>
            </a:r>
            <a:endParaRPr lang="en-US" sz="2400" dirty="0"/>
          </a:p>
        </p:txBody>
      </p:sp>
      <p:pic>
        <p:nvPicPr>
          <p:cNvPr id="3" name="Content Placeholder 2" descr="A diagram of a book&#10;&#10;Description automatically generated">
            <a:extLst>
              <a:ext uri="{FF2B5EF4-FFF2-40B4-BE49-F238E27FC236}">
                <a16:creationId xmlns:a16="http://schemas.microsoft.com/office/drawing/2014/main" id="{78FE6D62-F68C-3C19-1861-53F47A1717E7}"/>
              </a:ext>
            </a:extLst>
          </p:cNvPr>
          <p:cNvPicPr>
            <a:picLocks noGrp="1" noChangeAspect="1"/>
          </p:cNvPicPr>
          <p:nvPr>
            <p:ph idx="1"/>
          </p:nvPr>
        </p:nvPicPr>
        <p:blipFill>
          <a:blip r:embed="rId5"/>
          <a:stretch>
            <a:fillRect/>
          </a:stretch>
        </p:blipFill>
        <p:spPr>
          <a:xfrm>
            <a:off x="105497" y="138301"/>
            <a:ext cx="16048793" cy="7920817"/>
          </a:xfrm>
        </p:spPr>
      </p:pic>
    </p:spTree>
    <p:extLst>
      <p:ext uri="{BB962C8B-B14F-4D97-AF65-F5344CB8AC3E}">
        <p14:creationId xmlns:p14="http://schemas.microsoft.com/office/powerpoint/2010/main" val="1530108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C8869E-53C6-3C6B-21E8-8E782CF2CF4C}"/>
              </a:ext>
            </a:extLst>
          </p:cNvPr>
          <p:cNvSpPr>
            <a:spLocks noGrp="1"/>
          </p:cNvSpPr>
          <p:nvPr>
            <p:ph type="title"/>
          </p:nvPr>
        </p:nvSpPr>
        <p:spPr/>
        <p:txBody>
          <a:bodyPr/>
          <a:lstStyle/>
          <a:p>
            <a:r>
              <a:rPr lang="en-US" altLang="zh-CN" dirty="0"/>
              <a:t>Results</a:t>
            </a:r>
            <a:endParaRPr lang="en-US" dirty="0"/>
          </a:p>
        </p:txBody>
      </p:sp>
      <p:sp>
        <p:nvSpPr>
          <p:cNvPr id="5" name="Slide Number Placeholder 4">
            <a:extLst>
              <a:ext uri="{FF2B5EF4-FFF2-40B4-BE49-F238E27FC236}">
                <a16:creationId xmlns:a16="http://schemas.microsoft.com/office/drawing/2014/main" id="{FB58FFE8-1502-16EE-95F6-98BCE83D23C0}"/>
              </a:ext>
            </a:extLst>
          </p:cNvPr>
          <p:cNvSpPr>
            <a:spLocks noGrp="1"/>
          </p:cNvSpPr>
          <p:nvPr>
            <p:ph type="sldNum" sz="quarter" idx="11"/>
          </p:nvPr>
        </p:nvSpPr>
        <p:spPr/>
        <p:txBody>
          <a:bodyPr/>
          <a:lstStyle/>
          <a:p>
            <a:pPr>
              <a:defRPr/>
            </a:pPr>
            <a:fld id="{91F31FA6-B0B4-9940-9B47-E6B321700686}" type="slidenum">
              <a:rPr lang="en-US" smtClean="0"/>
              <a:pPr>
                <a:defRPr/>
              </a:pPr>
              <a:t>12</a:t>
            </a:fld>
            <a:endParaRPr lang="en-US"/>
          </a:p>
        </p:txBody>
      </p:sp>
      <p:graphicFrame>
        <p:nvGraphicFramePr>
          <p:cNvPr id="6" name="Table 5">
            <a:extLst>
              <a:ext uri="{FF2B5EF4-FFF2-40B4-BE49-F238E27FC236}">
                <a16:creationId xmlns:a16="http://schemas.microsoft.com/office/drawing/2014/main" id="{59E6ADC3-0D34-7814-6437-0084070901CA}"/>
              </a:ext>
            </a:extLst>
          </p:cNvPr>
          <p:cNvGraphicFramePr>
            <a:graphicFrameLocks noGrp="1"/>
          </p:cNvGraphicFramePr>
          <p:nvPr>
            <p:extLst>
              <p:ext uri="{D42A27DB-BD31-4B8C-83A1-F6EECF244321}">
                <p14:modId xmlns:p14="http://schemas.microsoft.com/office/powerpoint/2010/main" val="1742659868"/>
              </p:ext>
            </p:extLst>
          </p:nvPr>
        </p:nvGraphicFramePr>
        <p:xfrm>
          <a:off x="1030049" y="2765356"/>
          <a:ext cx="14195901" cy="3613288"/>
        </p:xfrm>
        <a:graphic>
          <a:graphicData uri="http://schemas.openxmlformats.org/drawingml/2006/table">
            <a:tbl>
              <a:tblPr firstRow="1" bandRow="1">
                <a:tableStyleId>{616DA210-FB5B-4158-B5E0-FEB733F419BA}</a:tableStyleId>
              </a:tblPr>
              <a:tblGrid>
                <a:gridCol w="1959714">
                  <a:extLst>
                    <a:ext uri="{9D8B030D-6E8A-4147-A177-3AD203B41FA5}">
                      <a16:colId xmlns:a16="http://schemas.microsoft.com/office/drawing/2014/main" val="3128660841"/>
                    </a:ext>
                  </a:extLst>
                </a:gridCol>
                <a:gridCol w="1271942">
                  <a:extLst>
                    <a:ext uri="{9D8B030D-6E8A-4147-A177-3AD203B41FA5}">
                      <a16:colId xmlns:a16="http://schemas.microsoft.com/office/drawing/2014/main" val="1881627473"/>
                    </a:ext>
                  </a:extLst>
                </a:gridCol>
                <a:gridCol w="1271942">
                  <a:extLst>
                    <a:ext uri="{9D8B030D-6E8A-4147-A177-3AD203B41FA5}">
                      <a16:colId xmlns:a16="http://schemas.microsoft.com/office/drawing/2014/main" val="293890889"/>
                    </a:ext>
                  </a:extLst>
                </a:gridCol>
                <a:gridCol w="1271942">
                  <a:extLst>
                    <a:ext uri="{9D8B030D-6E8A-4147-A177-3AD203B41FA5}">
                      <a16:colId xmlns:a16="http://schemas.microsoft.com/office/drawing/2014/main" val="834394102"/>
                    </a:ext>
                  </a:extLst>
                </a:gridCol>
                <a:gridCol w="1271942">
                  <a:extLst>
                    <a:ext uri="{9D8B030D-6E8A-4147-A177-3AD203B41FA5}">
                      <a16:colId xmlns:a16="http://schemas.microsoft.com/office/drawing/2014/main" val="510571746"/>
                    </a:ext>
                  </a:extLst>
                </a:gridCol>
                <a:gridCol w="1271942">
                  <a:extLst>
                    <a:ext uri="{9D8B030D-6E8A-4147-A177-3AD203B41FA5}">
                      <a16:colId xmlns:a16="http://schemas.microsoft.com/office/drawing/2014/main" val="3953873739"/>
                    </a:ext>
                  </a:extLst>
                </a:gridCol>
                <a:gridCol w="1271942">
                  <a:extLst>
                    <a:ext uri="{9D8B030D-6E8A-4147-A177-3AD203B41FA5}">
                      <a16:colId xmlns:a16="http://schemas.microsoft.com/office/drawing/2014/main" val="3239800495"/>
                    </a:ext>
                  </a:extLst>
                </a:gridCol>
                <a:gridCol w="1693414">
                  <a:extLst>
                    <a:ext uri="{9D8B030D-6E8A-4147-A177-3AD203B41FA5}">
                      <a16:colId xmlns:a16="http://schemas.microsoft.com/office/drawing/2014/main" val="1526069308"/>
                    </a:ext>
                  </a:extLst>
                </a:gridCol>
                <a:gridCol w="1749861">
                  <a:extLst>
                    <a:ext uri="{9D8B030D-6E8A-4147-A177-3AD203B41FA5}">
                      <a16:colId xmlns:a16="http://schemas.microsoft.com/office/drawing/2014/main" val="187322707"/>
                    </a:ext>
                  </a:extLst>
                </a:gridCol>
                <a:gridCol w="1161260">
                  <a:extLst>
                    <a:ext uri="{9D8B030D-6E8A-4147-A177-3AD203B41FA5}">
                      <a16:colId xmlns:a16="http://schemas.microsoft.com/office/drawing/2014/main" val="4226675960"/>
                    </a:ext>
                  </a:extLst>
                </a:gridCol>
              </a:tblGrid>
              <a:tr h="574098">
                <a:tc rowSpan="2">
                  <a:txBody>
                    <a:bodyPr/>
                    <a:lstStyle/>
                    <a:p>
                      <a:pPr algn="ctr"/>
                      <a:r>
                        <a:rPr lang="en-US" altLang="zh-CN" sz="2000" b="0" dirty="0">
                          <a:latin typeface="Arial" panose="020B0604020202020204" pitchFamily="34" charset="0"/>
                          <a:cs typeface="Arial" panose="020B0604020202020204" pitchFamily="34" charset="0"/>
                        </a:rPr>
                        <a:t>Method</a:t>
                      </a:r>
                    </a:p>
                    <a:p>
                      <a:pPr algn="ctr"/>
                      <a:r>
                        <a:rPr lang="en-US" altLang="zh-CN" sz="1800" b="0" dirty="0">
                          <a:latin typeface="Arial" panose="020B0604020202020204" pitchFamily="34" charset="0"/>
                          <a:cs typeface="Arial" panose="020B0604020202020204" pitchFamily="34" charset="0"/>
                        </a:rPr>
                        <a:t>(text-davinci-003)</a:t>
                      </a:r>
                      <a:endParaRPr lang="zh-CN" altLang="en-US" sz="1800" b="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8">
                  <a:txBody>
                    <a:bodyPr/>
                    <a:lstStyle/>
                    <a:p>
                      <a:pPr algn="ctr"/>
                      <a:r>
                        <a:rPr lang="en-US" altLang="zh-CN" sz="2000" b="0" dirty="0">
                          <a:latin typeface="Arial" panose="020B0604020202020204" pitchFamily="34" charset="0"/>
                          <a:cs typeface="Arial" panose="020B0604020202020204" pitchFamily="34" charset="0"/>
                        </a:rPr>
                        <a:t>Dataset</a:t>
                      </a:r>
                      <a:endParaRPr lang="zh-CN" altLang="en-US" sz="2000" b="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rowSpan="2">
                  <a:txBody>
                    <a:bodyPr/>
                    <a:lstStyle/>
                    <a:p>
                      <a:pPr algn="ctr"/>
                      <a:r>
                        <a:rPr lang="en-US" altLang="zh-CN" sz="2000" b="0" dirty="0">
                          <a:latin typeface="Arial" panose="020B0604020202020204" pitchFamily="34" charset="0"/>
                          <a:cs typeface="Arial" panose="020B0604020202020204" pitchFamily="34" charset="0"/>
                        </a:rPr>
                        <a:t>Average</a:t>
                      </a:r>
                      <a:endParaRPr lang="zh-CN" altLang="en-US" sz="2000" b="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71301992"/>
                  </a:ext>
                </a:extLst>
              </a:tr>
              <a:tr h="607838">
                <a:tc vMerge="1">
                  <a:txBody>
                    <a:bodyPr/>
                    <a:lstStyle/>
                    <a:p>
                      <a:endParaRPr lang="zh-CN" altLang="en-US" dirty="0"/>
                    </a:p>
                  </a:txBody>
                  <a:tcPr/>
                </a:tc>
                <a:tc>
                  <a:txBody>
                    <a:bodyPr/>
                    <a:lstStyle/>
                    <a:p>
                      <a:pPr algn="ctr"/>
                      <a:r>
                        <a:rPr lang="en-US" altLang="zh-CN" sz="2000" dirty="0" err="1">
                          <a:latin typeface="Arial" panose="020B0604020202020204" pitchFamily="34" charset="0"/>
                          <a:cs typeface="Arial" panose="020B0604020202020204" pitchFamily="34" charset="0"/>
                        </a:rPr>
                        <a:t>AddSub</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err="1">
                          <a:latin typeface="Arial" panose="020B0604020202020204" pitchFamily="34" charset="0"/>
                          <a:cs typeface="Arial" panose="020B0604020202020204" pitchFamily="34" charset="0"/>
                        </a:rPr>
                        <a:t>MultiArith</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SVAMP</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GSM8K</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err="1">
                          <a:latin typeface="Arial" panose="020B0604020202020204" pitchFamily="34" charset="0"/>
                          <a:cs typeface="Arial" panose="020B0604020202020204" pitchFamily="34" charset="0"/>
                        </a:rPr>
                        <a:t>SingleEq</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err="1">
                          <a:latin typeface="Arial" panose="020B0604020202020204" pitchFamily="34" charset="0"/>
                          <a:cs typeface="Arial" panose="020B0604020202020204" pitchFamily="34" charset="0"/>
                        </a:rPr>
                        <a:t>SingleOp</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GSM-IC2-1K</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GSM-ICM-1K</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zh-CN" altLang="en-US" sz="1400"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0515780"/>
                  </a:ext>
                </a:extLst>
              </a:tr>
              <a:tr h="607838">
                <a:tc>
                  <a:txBody>
                    <a:bodyPr/>
                    <a:lstStyle/>
                    <a:p>
                      <a:r>
                        <a:rPr lang="en-US" altLang="zh-CN" sz="2000" dirty="0">
                          <a:latin typeface="Arial" panose="020B0604020202020204" pitchFamily="34" charset="0"/>
                          <a:cs typeface="Arial" panose="020B0604020202020204" pitchFamily="34" charset="0"/>
                        </a:rPr>
                        <a:t>Direct</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89.3</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25.8</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65.2</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15.0</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84.6</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92.1</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22.8</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9.0</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50.5</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0967745"/>
                  </a:ext>
                </a:extLst>
              </a:tr>
              <a:tr h="607838">
                <a:tc>
                  <a:txBody>
                    <a:bodyPr/>
                    <a:lstStyle/>
                    <a:p>
                      <a:r>
                        <a:rPr lang="en-US" altLang="zh-CN" sz="2000" dirty="0">
                          <a:latin typeface="Arial" panose="020B0604020202020204" pitchFamily="34" charset="0"/>
                          <a:cs typeface="Arial" panose="020B0604020202020204" pitchFamily="34" charset="0"/>
                        </a:rPr>
                        <a:t>Zero-Shot-</a:t>
                      </a:r>
                      <a:r>
                        <a:rPr lang="en-US" altLang="zh-CN" sz="2000" dirty="0" err="1">
                          <a:latin typeface="Arial" panose="020B0604020202020204" pitchFamily="34" charset="0"/>
                          <a:cs typeface="Arial" panose="020B0604020202020204" pitchFamily="34" charset="0"/>
                        </a:rPr>
                        <a:t>CoT</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84.8</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87.0</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74.3</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60.8</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89.5</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89.1</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70.7</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62.5</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77.3</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17241435"/>
                  </a:ext>
                </a:extLst>
              </a:tr>
              <a:tr h="607838">
                <a:tc>
                  <a:txBody>
                    <a:bodyPr/>
                    <a:lstStyle/>
                    <a:p>
                      <a:r>
                        <a:rPr lang="en-US" altLang="zh-CN" sz="2000" dirty="0">
                          <a:latin typeface="Arial" panose="020B0604020202020204" pitchFamily="34" charset="0"/>
                          <a:cs typeface="Arial" panose="020B0604020202020204" pitchFamily="34" charset="0"/>
                        </a:rPr>
                        <a:t>PS</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88.1</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87.2</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72.0</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58.2</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89.2</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89.5</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70.9</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63.5</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dirty="0">
                          <a:latin typeface="Arial" panose="020B0604020202020204" pitchFamily="34" charset="0"/>
                          <a:cs typeface="Arial" panose="020B0604020202020204" pitchFamily="34" charset="0"/>
                        </a:rPr>
                        <a:t>77.3</a:t>
                      </a:r>
                      <a:endParaRPr lang="zh-CN" altLang="en-US" sz="2000" dirty="0">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309984"/>
                  </a:ext>
                </a:extLst>
              </a:tr>
              <a:tr h="607838">
                <a:tc>
                  <a:txBody>
                    <a:bodyPr/>
                    <a:lstStyle/>
                    <a:p>
                      <a:r>
                        <a:rPr lang="en-US" altLang="zh-CN" sz="2000" dirty="0">
                          <a:highlight>
                            <a:srgbClr val="FFFF00"/>
                          </a:highlight>
                          <a:latin typeface="Arial" panose="020B0604020202020204" pitchFamily="34" charset="0"/>
                          <a:cs typeface="Arial" panose="020B0604020202020204" pitchFamily="34" charset="0"/>
                        </a:rPr>
                        <a:t>PRP (Ours)</a:t>
                      </a:r>
                      <a:endParaRPr lang="zh-CN" altLang="en-US" sz="2000" dirty="0">
                        <a:highlight>
                          <a:srgbClr val="FFFF00"/>
                        </a:highligh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highlight>
                            <a:srgbClr val="FFFF00"/>
                          </a:highlight>
                          <a:latin typeface="Arial" panose="020B0604020202020204" pitchFamily="34" charset="0"/>
                          <a:cs typeface="Arial" panose="020B0604020202020204" pitchFamily="34" charset="0"/>
                        </a:rPr>
                        <a:t>94.7</a:t>
                      </a:r>
                      <a:endParaRPr lang="zh-CN" altLang="en-US" sz="2000" b="1" dirty="0">
                        <a:highlight>
                          <a:srgbClr val="FFFF00"/>
                        </a:highligh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highlight>
                            <a:srgbClr val="FFFF00"/>
                          </a:highlight>
                          <a:latin typeface="Arial" panose="020B0604020202020204" pitchFamily="34" charset="0"/>
                          <a:cs typeface="Arial" panose="020B0604020202020204" pitchFamily="34" charset="0"/>
                        </a:rPr>
                        <a:t>96.3</a:t>
                      </a:r>
                      <a:endParaRPr lang="zh-CN" altLang="en-US" sz="2000" b="1" dirty="0">
                        <a:highlight>
                          <a:srgbClr val="FFFF00"/>
                        </a:highligh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highlight>
                            <a:srgbClr val="FFFF00"/>
                          </a:highlight>
                          <a:latin typeface="Arial" panose="020B0604020202020204" pitchFamily="34" charset="0"/>
                          <a:cs typeface="Arial" panose="020B0604020202020204" pitchFamily="34" charset="0"/>
                        </a:rPr>
                        <a:t>86.2</a:t>
                      </a:r>
                      <a:endParaRPr lang="zh-CN" altLang="en-US" sz="2000" b="1" dirty="0">
                        <a:highlight>
                          <a:srgbClr val="FFFF00"/>
                        </a:highligh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highlight>
                            <a:srgbClr val="FFFF00"/>
                          </a:highlight>
                          <a:latin typeface="Arial" panose="020B0604020202020204" pitchFamily="34" charset="0"/>
                          <a:cs typeface="Arial" panose="020B0604020202020204" pitchFamily="34" charset="0"/>
                        </a:rPr>
                        <a:t>73.6</a:t>
                      </a:r>
                      <a:endParaRPr lang="zh-CN" altLang="en-US" sz="2000" b="1" dirty="0">
                        <a:highlight>
                          <a:srgbClr val="FFFF00"/>
                        </a:highligh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highlight>
                            <a:srgbClr val="FFFF00"/>
                          </a:highlight>
                          <a:latin typeface="Arial" panose="020B0604020202020204" pitchFamily="34" charset="0"/>
                          <a:cs typeface="Arial" panose="020B0604020202020204" pitchFamily="34" charset="0"/>
                        </a:rPr>
                        <a:t>96.5</a:t>
                      </a:r>
                      <a:endParaRPr lang="zh-CN" altLang="en-US" sz="2000" b="1" dirty="0">
                        <a:highlight>
                          <a:srgbClr val="FFFF00"/>
                        </a:highligh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highlight>
                            <a:srgbClr val="FFFF00"/>
                          </a:highlight>
                          <a:latin typeface="Arial" panose="020B0604020202020204" pitchFamily="34" charset="0"/>
                          <a:cs typeface="Arial" panose="020B0604020202020204" pitchFamily="34" charset="0"/>
                        </a:rPr>
                        <a:t>96.1</a:t>
                      </a:r>
                      <a:endParaRPr lang="zh-CN" altLang="en-US" sz="2000" b="1" dirty="0">
                        <a:highlight>
                          <a:srgbClr val="FFFF00"/>
                        </a:highligh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highlight>
                            <a:srgbClr val="FFFF00"/>
                          </a:highlight>
                          <a:latin typeface="Arial" panose="020B0604020202020204" pitchFamily="34" charset="0"/>
                          <a:cs typeface="Arial" panose="020B0604020202020204" pitchFamily="34" charset="0"/>
                        </a:rPr>
                        <a:t>93.1</a:t>
                      </a:r>
                      <a:endParaRPr lang="zh-CN" altLang="en-US" sz="2000" b="1" dirty="0">
                        <a:highlight>
                          <a:srgbClr val="FFFF00"/>
                        </a:highligh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highlight>
                            <a:srgbClr val="FFFF00"/>
                          </a:highlight>
                          <a:latin typeface="Arial" panose="020B0604020202020204" pitchFamily="34" charset="0"/>
                          <a:cs typeface="Arial" panose="020B0604020202020204" pitchFamily="34" charset="0"/>
                        </a:rPr>
                        <a:t>87.1</a:t>
                      </a:r>
                      <a:endParaRPr lang="zh-CN" altLang="en-US" sz="2000" b="1" dirty="0">
                        <a:highlight>
                          <a:srgbClr val="FFFF00"/>
                        </a:highligh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solidFill>
                            <a:srgbClr val="FF0000"/>
                          </a:solidFill>
                          <a:highlight>
                            <a:srgbClr val="FFFF00"/>
                          </a:highlight>
                          <a:latin typeface="Arial" panose="020B0604020202020204" pitchFamily="34" charset="0"/>
                          <a:cs typeface="Arial" panose="020B0604020202020204" pitchFamily="34" charset="0"/>
                        </a:rPr>
                        <a:t>90.5</a:t>
                      </a:r>
                      <a:endParaRPr lang="zh-CN" altLang="en-US" sz="2000" b="1" dirty="0">
                        <a:solidFill>
                          <a:srgbClr val="FF0000"/>
                        </a:solidFill>
                        <a:highlight>
                          <a:srgbClr val="FFFF00"/>
                        </a:highlight>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2120674"/>
                  </a:ext>
                </a:extLst>
              </a:tr>
            </a:tbl>
          </a:graphicData>
        </a:graphic>
      </p:graphicFrame>
    </p:spTree>
    <p:extLst>
      <p:ext uri="{BB962C8B-B14F-4D97-AF65-F5344CB8AC3E}">
        <p14:creationId xmlns:p14="http://schemas.microsoft.com/office/powerpoint/2010/main" val="66286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13</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Instructing Large Language Models to </a:t>
            </a:r>
            <a:r>
              <a:rPr lang="en-US" sz="2400" dirty="0">
                <a:highlight>
                  <a:srgbClr val="FFFF00"/>
                </a:highlight>
              </a:rPr>
              <a:t>Identify and Ignore Irrelevant Conditions</a:t>
            </a:r>
            <a:r>
              <a:rPr lang="zh-CN" altLang="en-US" sz="2400" dirty="0"/>
              <a:t> </a:t>
            </a:r>
            <a:r>
              <a:rPr lang="en-US" altLang="zh-CN" sz="2400" dirty="0"/>
              <a:t>(NAACL</a:t>
            </a:r>
            <a:r>
              <a:rPr lang="zh-CN" altLang="en-US" sz="2400" dirty="0"/>
              <a:t> </a:t>
            </a:r>
            <a:r>
              <a:rPr lang="en-US" altLang="zh-CN" sz="2400" dirty="0"/>
              <a:t>2024).</a:t>
            </a:r>
            <a:endParaRPr lang="en-US" sz="2400" dirty="0"/>
          </a:p>
        </p:txBody>
      </p:sp>
      <p:pic>
        <p:nvPicPr>
          <p:cNvPr id="7" name="Picture 6" descr="A diagram of a number of inches&#10;&#10;Description automatically generated with medium confidence">
            <a:extLst>
              <a:ext uri="{FF2B5EF4-FFF2-40B4-BE49-F238E27FC236}">
                <a16:creationId xmlns:a16="http://schemas.microsoft.com/office/drawing/2014/main" id="{83D41E69-DBC4-75F2-8E72-C67C03C1EED9}"/>
              </a:ext>
            </a:extLst>
          </p:cNvPr>
          <p:cNvPicPr>
            <a:picLocks noChangeAspect="1"/>
          </p:cNvPicPr>
          <p:nvPr/>
        </p:nvPicPr>
        <p:blipFill>
          <a:blip r:embed="rId3"/>
          <a:stretch>
            <a:fillRect/>
          </a:stretch>
        </p:blipFill>
        <p:spPr>
          <a:xfrm>
            <a:off x="2804318" y="144536"/>
            <a:ext cx="10058400" cy="1928831"/>
          </a:xfrm>
          <a:prstGeom prst="rect">
            <a:avLst/>
          </a:prstGeom>
        </p:spPr>
      </p:pic>
      <p:pic>
        <p:nvPicPr>
          <p:cNvPr id="9" name="Picture 8" descr="A diagram of a problem&#10;&#10;Description automatically generated">
            <a:extLst>
              <a:ext uri="{FF2B5EF4-FFF2-40B4-BE49-F238E27FC236}">
                <a16:creationId xmlns:a16="http://schemas.microsoft.com/office/drawing/2014/main" id="{62075472-5222-A82A-1900-7A6FAAC58B7D}"/>
              </a:ext>
            </a:extLst>
          </p:cNvPr>
          <p:cNvPicPr>
            <a:picLocks noChangeAspect="1"/>
          </p:cNvPicPr>
          <p:nvPr/>
        </p:nvPicPr>
        <p:blipFill>
          <a:blip r:embed="rId4"/>
          <a:stretch>
            <a:fillRect/>
          </a:stretch>
        </p:blipFill>
        <p:spPr>
          <a:xfrm>
            <a:off x="2674735" y="2295166"/>
            <a:ext cx="10058400" cy="5946557"/>
          </a:xfrm>
          <a:prstGeom prst="rect">
            <a:avLst/>
          </a:prstGeom>
        </p:spPr>
      </p:pic>
    </p:spTree>
    <p:extLst>
      <p:ext uri="{BB962C8B-B14F-4D97-AF65-F5344CB8AC3E}">
        <p14:creationId xmlns:p14="http://schemas.microsoft.com/office/powerpoint/2010/main" val="95089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CD2329-648F-0EE4-6151-53DBE3C2EE12}"/>
              </a:ext>
            </a:extLst>
          </p:cNvPr>
          <p:cNvSpPr>
            <a:spLocks noGrp="1"/>
          </p:cNvSpPr>
          <p:nvPr>
            <p:ph type="sldNum" sz="quarter" idx="11"/>
          </p:nvPr>
        </p:nvSpPr>
        <p:spPr/>
        <p:txBody>
          <a:bodyPr/>
          <a:lstStyle/>
          <a:p>
            <a:pPr>
              <a:defRPr/>
            </a:pPr>
            <a:fld id="{91F31FA6-B0B4-9940-9B47-E6B321700686}" type="slidenum">
              <a:rPr lang="en-US" smtClean="0"/>
              <a:pPr>
                <a:defRPr/>
              </a:pPr>
              <a:t>14</a:t>
            </a:fld>
            <a:endParaRPr lang="en-US"/>
          </a:p>
        </p:txBody>
      </p:sp>
      <p:pic>
        <p:nvPicPr>
          <p:cNvPr id="6" name="Picture 5">
            <a:extLst>
              <a:ext uri="{FF2B5EF4-FFF2-40B4-BE49-F238E27FC236}">
                <a16:creationId xmlns:a16="http://schemas.microsoft.com/office/drawing/2014/main" id="{E4ED52B9-7C49-B3A1-50D6-7CF1A2E7AA63}"/>
              </a:ext>
            </a:extLst>
          </p:cNvPr>
          <p:cNvPicPr>
            <a:picLocks noChangeAspect="1"/>
          </p:cNvPicPr>
          <p:nvPr/>
        </p:nvPicPr>
        <p:blipFill>
          <a:blip r:embed="rId2"/>
          <a:stretch>
            <a:fillRect/>
          </a:stretch>
        </p:blipFill>
        <p:spPr>
          <a:xfrm>
            <a:off x="680214" y="195697"/>
            <a:ext cx="14895572" cy="8243527"/>
          </a:xfrm>
          <a:prstGeom prst="rect">
            <a:avLst/>
          </a:prstGeom>
        </p:spPr>
      </p:pic>
      <p:sp>
        <p:nvSpPr>
          <p:cNvPr id="7" name="TextBox 6">
            <a:extLst>
              <a:ext uri="{FF2B5EF4-FFF2-40B4-BE49-F238E27FC236}">
                <a16:creationId xmlns:a16="http://schemas.microsoft.com/office/drawing/2014/main" id="{FF4A1447-C796-AF3E-0418-527466D4FF52}"/>
              </a:ext>
            </a:extLst>
          </p:cNvPr>
          <p:cNvSpPr txBox="1"/>
          <p:nvPr/>
        </p:nvSpPr>
        <p:spPr>
          <a:xfrm>
            <a:off x="1998133" y="8560762"/>
            <a:ext cx="2024913" cy="477054"/>
          </a:xfrm>
          <a:prstGeom prst="rect">
            <a:avLst/>
          </a:prstGeom>
          <a:noFill/>
        </p:spPr>
        <p:txBody>
          <a:bodyPr wrap="none" rtlCol="0">
            <a:spAutoFit/>
          </a:bodyPr>
          <a:lstStyle/>
          <a:p>
            <a:r>
              <a:rPr lang="en-US" altLang="zh-CN" sz="2500" dirty="0">
                <a:latin typeface="Helvetica Neue"/>
                <a:cs typeface="Helvetica Neue"/>
              </a:rPr>
              <a:t>few-shot</a:t>
            </a:r>
            <a:r>
              <a:rPr lang="zh-CN" altLang="en-US" sz="2500" dirty="0">
                <a:latin typeface="Helvetica Neue"/>
                <a:cs typeface="Helvetica Neue"/>
              </a:rPr>
              <a:t> </a:t>
            </a:r>
            <a:r>
              <a:rPr lang="en-US" altLang="zh-CN" sz="2500" dirty="0">
                <a:latin typeface="Helvetica Neue"/>
                <a:cs typeface="Helvetica Neue"/>
              </a:rPr>
              <a:t>I3C</a:t>
            </a:r>
            <a:endParaRPr lang="en-US" sz="2500" dirty="0">
              <a:latin typeface="Helvetica Neue"/>
              <a:cs typeface="Helvetica Neue"/>
            </a:endParaRPr>
          </a:p>
        </p:txBody>
      </p:sp>
      <p:cxnSp>
        <p:nvCxnSpPr>
          <p:cNvPr id="9" name="Straight Connector 8">
            <a:extLst>
              <a:ext uri="{FF2B5EF4-FFF2-40B4-BE49-F238E27FC236}">
                <a16:creationId xmlns:a16="http://schemas.microsoft.com/office/drawing/2014/main" id="{73A583A0-3283-4413-2528-539A85725D30}"/>
              </a:ext>
            </a:extLst>
          </p:cNvPr>
          <p:cNvCxnSpPr>
            <a:endCxn id="7" idx="1"/>
          </p:cNvCxnSpPr>
          <p:nvPr/>
        </p:nvCxnSpPr>
        <p:spPr>
          <a:xfrm>
            <a:off x="1388533" y="8289290"/>
            <a:ext cx="609600" cy="509999"/>
          </a:xfrm>
          <a:prstGeom prst="line">
            <a:avLst/>
          </a:prstGeom>
          <a:ln w="12700" cmpd="sng">
            <a:solidFill>
              <a:schemeClr val="bg2">
                <a:lumMod val="1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0955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34396B-F258-57D2-9CF9-7CB99E82A9F0}"/>
              </a:ext>
            </a:extLst>
          </p:cNvPr>
          <p:cNvSpPr>
            <a:spLocks noGrp="1"/>
          </p:cNvSpPr>
          <p:nvPr>
            <p:ph type="title"/>
          </p:nvPr>
        </p:nvSpPr>
        <p:spPr/>
        <p:txBody>
          <a:bodyPr/>
          <a:lstStyle/>
          <a:p>
            <a:r>
              <a:rPr lang="en-US" altLang="zh-CN" dirty="0"/>
              <a:t>Enhancing</a:t>
            </a:r>
            <a:r>
              <a:rPr lang="zh-CN" altLang="en-US" dirty="0"/>
              <a:t> </a:t>
            </a:r>
            <a:r>
              <a:rPr lang="en-US" altLang="zh-CN" dirty="0"/>
              <a:t>Reasoning</a:t>
            </a:r>
            <a:r>
              <a:rPr lang="zh-CN" altLang="en-US" dirty="0"/>
              <a:t> </a:t>
            </a:r>
            <a:r>
              <a:rPr lang="en-US" altLang="zh-CN" dirty="0"/>
              <a:t>with</a:t>
            </a:r>
            <a:r>
              <a:rPr lang="zh-CN" altLang="en-US" dirty="0"/>
              <a:t> </a:t>
            </a:r>
            <a:r>
              <a:rPr lang="en-US" altLang="zh-CN" dirty="0"/>
              <a:t>Reflection</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a:xfrm>
            <a:off x="15115705" y="8616409"/>
            <a:ext cx="848129" cy="365760"/>
          </a:xfrm>
        </p:spPr>
        <p:txBody>
          <a:bodyPr/>
          <a:lstStyle/>
          <a:p>
            <a:fld id="{86CB4B4D-7CA3-9044-876B-883B54F8677D}" type="slidenum">
              <a:rPr lang="en-US" smtClean="0"/>
              <a:pPr/>
              <a:t>15</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Zhang et al. Learn Beyond The Answer: Training Language Models with </a:t>
            </a:r>
            <a:r>
              <a:rPr lang="en-US" sz="2400" dirty="0">
                <a:highlight>
                  <a:srgbClr val="FFFF00"/>
                </a:highlight>
              </a:rPr>
              <a:t>Reflection</a:t>
            </a:r>
            <a:r>
              <a:rPr lang="en-US" sz="2400" dirty="0"/>
              <a:t> for Math</a:t>
            </a:r>
            <a:r>
              <a:rPr lang="zh-CN" altLang="en-US" sz="2400" dirty="0"/>
              <a:t> </a:t>
            </a:r>
            <a:r>
              <a:rPr lang="en-US" sz="2400" dirty="0"/>
              <a:t>Reasoning.</a:t>
            </a:r>
          </a:p>
        </p:txBody>
      </p:sp>
      <p:pic>
        <p:nvPicPr>
          <p:cNvPr id="2" name="Picture 1">
            <a:extLst>
              <a:ext uri="{FF2B5EF4-FFF2-40B4-BE49-F238E27FC236}">
                <a16:creationId xmlns:a16="http://schemas.microsoft.com/office/drawing/2014/main" id="{F07271C3-2720-2924-0262-EC84954B6D47}"/>
              </a:ext>
            </a:extLst>
          </p:cNvPr>
          <p:cNvPicPr>
            <a:picLocks noChangeAspect="1"/>
          </p:cNvPicPr>
          <p:nvPr/>
        </p:nvPicPr>
        <p:blipFill>
          <a:blip r:embed="rId3"/>
          <a:stretch>
            <a:fillRect/>
          </a:stretch>
        </p:blipFill>
        <p:spPr>
          <a:xfrm>
            <a:off x="344076" y="2068131"/>
            <a:ext cx="15567847" cy="2840449"/>
          </a:xfrm>
          <a:prstGeom prst="rect">
            <a:avLst/>
          </a:prstGeom>
        </p:spPr>
      </p:pic>
      <p:pic>
        <p:nvPicPr>
          <p:cNvPr id="3" name="Picture 2">
            <a:extLst>
              <a:ext uri="{FF2B5EF4-FFF2-40B4-BE49-F238E27FC236}">
                <a16:creationId xmlns:a16="http://schemas.microsoft.com/office/drawing/2014/main" id="{E9A1B922-1FE1-F4CD-BA0F-D4368CD15CE6}"/>
              </a:ext>
            </a:extLst>
          </p:cNvPr>
          <p:cNvPicPr>
            <a:picLocks noChangeAspect="1"/>
          </p:cNvPicPr>
          <p:nvPr/>
        </p:nvPicPr>
        <p:blipFill>
          <a:blip r:embed="rId4"/>
          <a:stretch>
            <a:fillRect/>
          </a:stretch>
        </p:blipFill>
        <p:spPr>
          <a:xfrm>
            <a:off x="275061" y="5142725"/>
            <a:ext cx="15558938" cy="2565363"/>
          </a:xfrm>
          <a:prstGeom prst="rect">
            <a:avLst/>
          </a:prstGeom>
        </p:spPr>
      </p:pic>
    </p:spTree>
    <p:extLst>
      <p:ext uri="{BB962C8B-B14F-4D97-AF65-F5344CB8AC3E}">
        <p14:creationId xmlns:p14="http://schemas.microsoft.com/office/powerpoint/2010/main" val="3527301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16</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Zhang et al. PLUG: </a:t>
            </a:r>
            <a:r>
              <a:rPr lang="en-US" sz="2400" dirty="0">
                <a:highlight>
                  <a:srgbClr val="FFFF00"/>
                </a:highlight>
              </a:rPr>
              <a:t>Leveraging Pivot Language</a:t>
            </a:r>
            <a:r>
              <a:rPr lang="en-US" sz="2400" dirty="0"/>
              <a:t> in Cross-Lingual Instruction Tuning.</a:t>
            </a:r>
          </a:p>
        </p:txBody>
      </p:sp>
      <p:pic>
        <p:nvPicPr>
          <p:cNvPr id="7" name="Picture 6" descr="A diagram of a language instruction&#10;&#10;Description automatically generated">
            <a:extLst>
              <a:ext uri="{FF2B5EF4-FFF2-40B4-BE49-F238E27FC236}">
                <a16:creationId xmlns:a16="http://schemas.microsoft.com/office/drawing/2014/main" id="{514A9D9D-88B0-3209-E254-E0F3B1D64586}"/>
              </a:ext>
            </a:extLst>
          </p:cNvPr>
          <p:cNvPicPr>
            <a:picLocks noChangeAspect="1"/>
          </p:cNvPicPr>
          <p:nvPr/>
        </p:nvPicPr>
        <p:blipFill>
          <a:blip r:embed="rId3"/>
          <a:stretch>
            <a:fillRect/>
          </a:stretch>
        </p:blipFill>
        <p:spPr>
          <a:xfrm>
            <a:off x="812800" y="161831"/>
            <a:ext cx="14630400" cy="8320662"/>
          </a:xfrm>
          <a:prstGeom prst="rect">
            <a:avLst/>
          </a:prstGeom>
        </p:spPr>
      </p:pic>
      <p:pic>
        <p:nvPicPr>
          <p:cNvPr id="2" name="Content Placeholder 5" descr="A table with numbers and symbols&#13;&#10;&#13;&#10;Description automatically generated">
            <a:extLst>
              <a:ext uri="{FF2B5EF4-FFF2-40B4-BE49-F238E27FC236}">
                <a16:creationId xmlns:a16="http://schemas.microsoft.com/office/drawing/2014/main" id="{EE6B81F6-CD72-0D2F-1020-A4B2EBC5CCB1}"/>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8005822" y="5340825"/>
            <a:ext cx="7785781" cy="3150316"/>
          </a:xfrm>
          <a:prstGeom prst="rect">
            <a:avLst/>
          </a:prstGeom>
          <a:noFill/>
        </p:spPr>
      </p:pic>
    </p:spTree>
    <p:extLst>
      <p:ext uri="{BB962C8B-B14F-4D97-AF65-F5344CB8AC3E}">
        <p14:creationId xmlns:p14="http://schemas.microsoft.com/office/powerpoint/2010/main" val="2254443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2D1000-1E13-1235-406F-5A19764E1DD2}"/>
              </a:ext>
            </a:extLst>
          </p:cNvPr>
          <p:cNvSpPr>
            <a:spLocks noGrp="1"/>
          </p:cNvSpPr>
          <p:nvPr>
            <p:ph type="body" idx="12"/>
          </p:nvPr>
        </p:nvSpPr>
        <p:spPr>
          <a:xfrm>
            <a:off x="818203" y="1407547"/>
            <a:ext cx="6814268" cy="512064"/>
          </a:xfrm>
        </p:spPr>
        <p:txBody>
          <a:bodyPr/>
          <a:lstStyle/>
          <a:p>
            <a:r>
              <a:rPr lang="en-US" dirty="0"/>
              <a:t>Large</a:t>
            </a:r>
            <a:r>
              <a:rPr lang="zh-CN" altLang="en-US" dirty="0"/>
              <a:t> </a:t>
            </a:r>
            <a:r>
              <a:rPr lang="en-US" altLang="zh-CN" dirty="0"/>
              <a:t>Language</a:t>
            </a:r>
            <a:r>
              <a:rPr lang="zh-CN" altLang="en-US" dirty="0"/>
              <a:t> </a:t>
            </a:r>
            <a:r>
              <a:rPr lang="en-US" altLang="zh-CN" dirty="0"/>
              <a:t>Model (LLM)</a:t>
            </a:r>
            <a:endParaRPr lang="en-US" dirty="0"/>
          </a:p>
        </p:txBody>
      </p:sp>
      <p:sp>
        <p:nvSpPr>
          <p:cNvPr id="4" name="Title 3">
            <a:extLst>
              <a:ext uri="{FF2B5EF4-FFF2-40B4-BE49-F238E27FC236}">
                <a16:creationId xmlns:a16="http://schemas.microsoft.com/office/drawing/2014/main" id="{226821ED-D3C7-0B45-7AF6-578ECC55286C}"/>
              </a:ext>
            </a:extLst>
          </p:cNvPr>
          <p:cNvSpPr>
            <a:spLocks noGrp="1"/>
          </p:cNvSpPr>
          <p:nvPr>
            <p:ph type="title"/>
          </p:nvPr>
        </p:nvSpPr>
        <p:spPr>
          <a:xfrm>
            <a:off x="818201" y="770237"/>
            <a:ext cx="6814269" cy="618302"/>
          </a:xfrm>
        </p:spPr>
        <p:txBody>
          <a:bodyPr/>
          <a:lstStyle/>
          <a:p>
            <a:r>
              <a:rPr lang="en-US" altLang="zh-CN" dirty="0"/>
              <a:t>Closed-Book</a:t>
            </a:r>
            <a:endParaRPr lang="en-US" dirty="0"/>
          </a:p>
        </p:txBody>
      </p:sp>
      <p:grpSp>
        <p:nvGrpSpPr>
          <p:cNvPr id="22" name="Group 21">
            <a:extLst>
              <a:ext uri="{FF2B5EF4-FFF2-40B4-BE49-F238E27FC236}">
                <a16:creationId xmlns:a16="http://schemas.microsoft.com/office/drawing/2014/main" id="{BD478B7F-A996-62F1-91DD-71F38A90A32F}"/>
              </a:ext>
            </a:extLst>
          </p:cNvPr>
          <p:cNvGrpSpPr/>
          <p:nvPr/>
        </p:nvGrpSpPr>
        <p:grpSpPr>
          <a:xfrm>
            <a:off x="668958" y="2864905"/>
            <a:ext cx="7295789" cy="4665965"/>
            <a:chOff x="668958" y="2368969"/>
            <a:chExt cx="7295789" cy="4665965"/>
          </a:xfrm>
        </p:grpSpPr>
        <p:sp>
          <p:nvSpPr>
            <p:cNvPr id="7" name="Rectangle 6">
              <a:extLst>
                <a:ext uri="{FF2B5EF4-FFF2-40B4-BE49-F238E27FC236}">
                  <a16:creationId xmlns:a16="http://schemas.microsoft.com/office/drawing/2014/main" id="{4AC96C20-2200-C8FD-7B96-AAE9127A8983}"/>
                </a:ext>
              </a:extLst>
            </p:cNvPr>
            <p:cNvSpPr/>
            <p:nvPr/>
          </p:nvSpPr>
          <p:spPr>
            <a:xfrm>
              <a:off x="3393222" y="533987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6" name="Rectangle 5">
              <a:extLst>
                <a:ext uri="{FF2B5EF4-FFF2-40B4-BE49-F238E27FC236}">
                  <a16:creationId xmlns:a16="http://schemas.microsoft.com/office/drawing/2014/main" id="{362D3A7D-59E3-3C6B-A80B-EFEB9E30E7CD}"/>
                </a:ext>
              </a:extLst>
            </p:cNvPr>
            <p:cNvSpPr/>
            <p:nvPr/>
          </p:nvSpPr>
          <p:spPr>
            <a:xfrm>
              <a:off x="3325943" y="5262793"/>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Rectangle 2">
              <a:extLst>
                <a:ext uri="{FF2B5EF4-FFF2-40B4-BE49-F238E27FC236}">
                  <a16:creationId xmlns:a16="http://schemas.microsoft.com/office/drawing/2014/main" id="{19AC1AE9-620B-0093-8FEB-3416906132EF}"/>
                </a:ext>
              </a:extLst>
            </p:cNvPr>
            <p:cNvSpPr/>
            <p:nvPr/>
          </p:nvSpPr>
          <p:spPr>
            <a:xfrm>
              <a:off x="3252866" y="518659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Rounded Rectangle 15">
              <a:extLst>
                <a:ext uri="{FF2B5EF4-FFF2-40B4-BE49-F238E27FC236}">
                  <a16:creationId xmlns:a16="http://schemas.microsoft.com/office/drawing/2014/main" id="{443005F1-31C9-0C42-E684-0A53734D19EC}"/>
                </a:ext>
              </a:extLst>
            </p:cNvPr>
            <p:cNvSpPr/>
            <p:nvPr/>
          </p:nvSpPr>
          <p:spPr>
            <a:xfrm>
              <a:off x="668959" y="2432842"/>
              <a:ext cx="2115671" cy="949034"/>
            </a:xfrm>
            <a:prstGeom prst="roundRect">
              <a:avLst>
                <a:gd name="adj" fmla="val 14392"/>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Pre-collected</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corpus</a:t>
              </a:r>
              <a:endParaRPr lang="en-US" sz="2400" dirty="0">
                <a:solidFill>
                  <a:schemeClr val="tx1"/>
                </a:solidFill>
                <a:latin typeface="Helvetica Neue"/>
                <a:cs typeface="Helvetica Neue"/>
              </a:endParaRPr>
            </a:p>
          </p:txBody>
        </p:sp>
        <p:sp>
          <p:nvSpPr>
            <p:cNvPr id="17" name="Rounded Rectangle 16">
              <a:extLst>
                <a:ext uri="{FF2B5EF4-FFF2-40B4-BE49-F238E27FC236}">
                  <a16:creationId xmlns:a16="http://schemas.microsoft.com/office/drawing/2014/main" id="{E9185F1D-013F-15A0-D556-EE00C8699703}"/>
                </a:ext>
              </a:extLst>
            </p:cNvPr>
            <p:cNvSpPr/>
            <p:nvPr/>
          </p:nvSpPr>
          <p:spPr>
            <a:xfrm>
              <a:off x="5880958" y="2432842"/>
              <a:ext cx="1816331" cy="2330855"/>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p>
            <a:p>
              <a:pPr algn="ctr"/>
              <a:r>
                <a:rPr lang="en-US" altLang="zh-CN" sz="2400" dirty="0">
                  <a:solidFill>
                    <a:schemeClr val="tx1"/>
                  </a:solidFill>
                  <a:latin typeface="Helvetica Neue"/>
                  <a:cs typeface="Helvetica Neue"/>
                </a:rPr>
                <a:t>(or</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bigger)</a:t>
              </a:r>
              <a:endParaRPr lang="en-US" sz="2400" dirty="0">
                <a:solidFill>
                  <a:schemeClr val="tx1"/>
                </a:solidFill>
                <a:latin typeface="Helvetica Neue"/>
                <a:cs typeface="Helvetica Neue"/>
              </a:endParaRPr>
            </a:p>
          </p:txBody>
        </p:sp>
        <p:sp>
          <p:nvSpPr>
            <p:cNvPr id="18" name="Rounded Rectangle 17">
              <a:extLst>
                <a:ext uri="{FF2B5EF4-FFF2-40B4-BE49-F238E27FC236}">
                  <a16:creationId xmlns:a16="http://schemas.microsoft.com/office/drawing/2014/main" id="{598EABCE-5FF9-AE7C-8533-BE6A2BCB4BF2}"/>
                </a:ext>
              </a:extLst>
            </p:cNvPr>
            <p:cNvSpPr/>
            <p:nvPr/>
          </p:nvSpPr>
          <p:spPr>
            <a:xfrm>
              <a:off x="668958" y="3814664"/>
              <a:ext cx="2115671" cy="949034"/>
            </a:xfrm>
            <a:prstGeom prst="roundRect">
              <a:avLst>
                <a:gd name="adj" fmla="val 12503"/>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Human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feedback</a:t>
              </a:r>
              <a:endParaRPr lang="en-US" sz="2400" dirty="0">
                <a:solidFill>
                  <a:schemeClr val="tx1"/>
                </a:solidFill>
                <a:latin typeface="Helvetica Neue"/>
                <a:cs typeface="Helvetica Neue"/>
              </a:endParaRPr>
            </a:p>
          </p:txBody>
        </p:sp>
        <p:cxnSp>
          <p:nvCxnSpPr>
            <p:cNvPr id="20" name="Straight Arrow Connector 19">
              <a:extLst>
                <a:ext uri="{FF2B5EF4-FFF2-40B4-BE49-F238E27FC236}">
                  <a16:creationId xmlns:a16="http://schemas.microsoft.com/office/drawing/2014/main" id="{6606F379-3656-AD8F-AD18-E5B34E4C29EB}"/>
                </a:ext>
              </a:extLst>
            </p:cNvPr>
            <p:cNvCxnSpPr>
              <a:cxnSpLocks/>
              <a:stCxn id="16" idx="3"/>
            </p:cNvCxnSpPr>
            <p:nvPr/>
          </p:nvCxnSpPr>
          <p:spPr>
            <a:xfrm>
              <a:off x="2784630" y="2907359"/>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CB373B-ACB1-323B-B83C-C34B0805927E}"/>
                </a:ext>
              </a:extLst>
            </p:cNvPr>
            <p:cNvSpPr txBox="1"/>
            <p:nvPr/>
          </p:nvSpPr>
          <p:spPr>
            <a:xfrm>
              <a:off x="2934873" y="23689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Pre-training</a:t>
              </a:r>
            </a:p>
          </p:txBody>
        </p:sp>
        <p:sp>
          <p:nvSpPr>
            <p:cNvPr id="25" name="TextBox 24">
              <a:extLst>
                <a:ext uri="{FF2B5EF4-FFF2-40B4-BE49-F238E27FC236}">
                  <a16:creationId xmlns:a16="http://schemas.microsoft.com/office/drawing/2014/main" id="{72CE747A-6920-74BF-5AAD-A58039FCABFF}"/>
                </a:ext>
              </a:extLst>
            </p:cNvPr>
            <p:cNvSpPr txBox="1"/>
            <p:nvPr/>
          </p:nvSpPr>
          <p:spPr>
            <a:xfrm>
              <a:off x="2515689" y="2937701"/>
              <a:ext cx="3603811" cy="523220"/>
            </a:xfrm>
            <a:prstGeom prst="rect">
              <a:avLst/>
            </a:prstGeom>
            <a:noFill/>
          </p:spPr>
          <p:txBody>
            <a:bodyPr wrap="square">
              <a:spAutoFit/>
            </a:bodyPr>
            <a:lstStyle/>
            <a:p>
              <a:pPr algn="ctr"/>
              <a:r>
                <a:rPr lang="en-US" altLang="zh-CN" sz="2800" i="1" dirty="0">
                  <a:latin typeface="Helvetica Neue" panose="02000503000000020004" pitchFamily="2" charset="0"/>
                  <a:ea typeface="Helvetica Neue" panose="02000503000000020004" pitchFamily="2" charset="0"/>
                  <a:cs typeface="Helvetica Neue" panose="02000503000000020004" pitchFamily="2" charset="0"/>
                </a:rPr>
                <a:t>(self-supervision)</a:t>
              </a:r>
              <a:endParaRPr lang="en-US" sz="2800" i="1"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2EC6A50B-D409-C570-F9C6-F8A7FBB8701D}"/>
                </a:ext>
              </a:extLst>
            </p:cNvPr>
            <p:cNvCxnSpPr>
              <a:cxnSpLocks/>
            </p:cNvCxnSpPr>
            <p:nvPr/>
          </p:nvCxnSpPr>
          <p:spPr>
            <a:xfrm>
              <a:off x="2784630" y="4242560"/>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3C3881B2-68A8-3416-0C52-E22BE3331108}"/>
                </a:ext>
              </a:extLst>
            </p:cNvPr>
            <p:cNvSpPr txBox="1"/>
            <p:nvPr/>
          </p:nvSpPr>
          <p:spPr>
            <a:xfrm>
              <a:off x="2934873" y="37581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a:t>
              </a:r>
              <a:r>
                <a:rPr lang="zh-CN" altLang="en-US" sz="2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L.</a:t>
              </a:r>
            </a:p>
          </p:txBody>
        </p:sp>
        <p:sp>
          <p:nvSpPr>
            <p:cNvPr id="32" name="Rectangle 31">
              <a:extLst>
                <a:ext uri="{FF2B5EF4-FFF2-40B4-BE49-F238E27FC236}">
                  <a16:creationId xmlns:a16="http://schemas.microsoft.com/office/drawing/2014/main" id="{8C8AF754-9811-D510-BD4D-A86169A3FDF7}"/>
                </a:ext>
              </a:extLst>
            </p:cNvPr>
            <p:cNvSpPr/>
            <p:nvPr/>
          </p:nvSpPr>
          <p:spPr>
            <a:xfrm>
              <a:off x="33942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r>
                <a:rPr lang="zh-CN" altLang="en-US" sz="2500" dirty="0">
                  <a:latin typeface="Helvetica Neue"/>
                  <a:cs typeface="Helvetica Neue"/>
                </a:rPr>
                <a:t> </a:t>
              </a:r>
              <a:r>
                <a:rPr lang="en-US" altLang="zh-CN" sz="2500" dirty="0">
                  <a:latin typeface="Helvetica Neue"/>
                  <a:cs typeface="Helvetica Neue"/>
                </a:rPr>
                <a:t>(e.g.</a:t>
              </a:r>
              <a:r>
                <a:rPr lang="zh-CN" altLang="en-US" sz="2500" dirty="0">
                  <a:latin typeface="Helvetica Neue"/>
                  <a:cs typeface="Helvetica Neue"/>
                </a:rPr>
                <a:t> </a:t>
              </a:r>
              <a:r>
                <a:rPr lang="en-US" altLang="zh-CN" sz="2500" dirty="0">
                  <a:latin typeface="Helvetica Neue"/>
                  <a:cs typeface="Helvetica Neue"/>
                </a:rPr>
                <a:t>question)</a:t>
              </a:r>
              <a:endParaRPr lang="en-US" sz="2500" dirty="0">
                <a:latin typeface="Helvetica Neue"/>
                <a:cs typeface="Helvetica Neue"/>
              </a:endParaRPr>
            </a:p>
          </p:txBody>
        </p:sp>
        <p:cxnSp>
          <p:nvCxnSpPr>
            <p:cNvPr id="36" name="Straight Arrow Connector 35">
              <a:extLst>
                <a:ext uri="{FF2B5EF4-FFF2-40B4-BE49-F238E27FC236}">
                  <a16:creationId xmlns:a16="http://schemas.microsoft.com/office/drawing/2014/main" id="{EE31AA7F-AB3A-FCAD-D86B-FA1DFBFFD15C}"/>
                </a:ext>
              </a:extLst>
            </p:cNvPr>
            <p:cNvCxnSpPr>
              <a:cxnSpLocks/>
              <a:stCxn id="17" idx="2"/>
              <a:endCxn id="37" idx="0"/>
            </p:cNvCxnSpPr>
            <p:nvPr/>
          </p:nvCxnSpPr>
          <p:spPr>
            <a:xfrm>
              <a:off x="6789124" y="4763697"/>
              <a:ext cx="0" cy="59866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D520F457-CCA3-1DAC-8D9A-89F9836264E4}"/>
                </a:ext>
              </a:extLst>
            </p:cNvPr>
            <p:cNvSpPr/>
            <p:nvPr/>
          </p:nvSpPr>
          <p:spPr>
            <a:xfrm>
              <a:off x="5957158"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cxnSp>
          <p:nvCxnSpPr>
            <p:cNvPr id="68" name="Elbow Connector 67">
              <a:extLst>
                <a:ext uri="{FF2B5EF4-FFF2-40B4-BE49-F238E27FC236}">
                  <a16:creationId xmlns:a16="http://schemas.microsoft.com/office/drawing/2014/main" id="{21B67385-CA12-B95E-68D6-8549F31192F4}"/>
                </a:ext>
              </a:extLst>
            </p:cNvPr>
            <p:cNvCxnSpPr>
              <a:cxnSpLocks/>
              <a:stCxn id="32" idx="0"/>
            </p:cNvCxnSpPr>
            <p:nvPr/>
          </p:nvCxnSpPr>
          <p:spPr>
            <a:xfrm rot="5400000" flipH="1" flipV="1">
              <a:off x="4711695" y="4193098"/>
              <a:ext cx="790362" cy="1548167"/>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FD2845E-D65C-18D6-C705-E41E25892E0D}"/>
                </a:ext>
              </a:extLst>
            </p:cNvPr>
            <p:cNvSpPr txBox="1"/>
            <p:nvPr/>
          </p:nvSpPr>
          <p:spPr>
            <a:xfrm>
              <a:off x="7060013" y="6573269"/>
              <a:ext cx="904734"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grpSp>
      <p:sp>
        <p:nvSpPr>
          <p:cNvPr id="8" name="Slide Number Placeholder 7">
            <a:extLst>
              <a:ext uri="{FF2B5EF4-FFF2-40B4-BE49-F238E27FC236}">
                <a16:creationId xmlns:a16="http://schemas.microsoft.com/office/drawing/2014/main" id="{19367CB9-F158-2D9D-452F-68691105B92E}"/>
              </a:ext>
            </a:extLst>
          </p:cNvPr>
          <p:cNvSpPr>
            <a:spLocks noGrp="1"/>
          </p:cNvSpPr>
          <p:nvPr>
            <p:ph type="sldNum" sz="quarter" idx="11"/>
          </p:nvPr>
        </p:nvSpPr>
        <p:spPr/>
        <p:txBody>
          <a:bodyPr/>
          <a:lstStyle/>
          <a:p>
            <a:pPr>
              <a:defRPr/>
            </a:pPr>
            <a:fld id="{91F31FA6-B0B4-9940-9B47-E6B321700686}" type="slidenum">
              <a:rPr lang="en-US" smtClean="0"/>
              <a:pPr>
                <a:defRPr/>
              </a:pPr>
              <a:t>17</a:t>
            </a:fld>
            <a:endParaRPr lang="en-US"/>
          </a:p>
        </p:txBody>
      </p:sp>
      <p:sp>
        <p:nvSpPr>
          <p:cNvPr id="33" name="TextBox 32">
            <a:extLst>
              <a:ext uri="{FF2B5EF4-FFF2-40B4-BE49-F238E27FC236}">
                <a16:creationId xmlns:a16="http://schemas.microsoft.com/office/drawing/2014/main" id="{B0C866C0-FF97-ADB4-6B67-283D29E0AB54}"/>
              </a:ext>
            </a:extLst>
          </p:cNvPr>
          <p:cNvSpPr txBox="1"/>
          <p:nvPr/>
        </p:nvSpPr>
        <p:spPr>
          <a:xfrm>
            <a:off x="178181" y="7992710"/>
            <a:ext cx="9906000" cy="584775"/>
          </a:xfrm>
          <a:prstGeom prst="rect">
            <a:avLst/>
          </a:prstGeom>
          <a:noFill/>
        </p:spPr>
        <p:txBody>
          <a:bodyPr wrap="square">
            <a:spAutoFit/>
          </a:bodyPr>
          <a:lstStyle/>
          <a:p>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when</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will</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err="1">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notre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dame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play</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err="1">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michigan</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state</a:t>
            </a:r>
            <a:r>
              <a:rPr lang="zh-CN" altLang="en-US" sz="3200" dirty="0">
                <a:solidFill>
                  <a:schemeClr val="bg2">
                    <a:lumMod val="10000"/>
                  </a:schemeClr>
                </a:solidFill>
                <a:highlight>
                  <a:srgbClr val="EAEAEA"/>
                </a:highlight>
                <a:latin typeface="Helvetica Neue" panose="02000503000000020004" pitchFamily="2" charset="0"/>
                <a:ea typeface="Palatino" pitchFamily="2" charset="77"/>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again?</a:t>
            </a:r>
            <a:endParaRPr lang="en-US" dirty="0"/>
          </a:p>
        </p:txBody>
      </p:sp>
      <p:pic>
        <p:nvPicPr>
          <p:cNvPr id="5" name="Picture 4">
            <a:extLst>
              <a:ext uri="{FF2B5EF4-FFF2-40B4-BE49-F238E27FC236}">
                <a16:creationId xmlns:a16="http://schemas.microsoft.com/office/drawing/2014/main" id="{A445F212-3A6C-0F6D-24EF-D8830C8C384D}"/>
              </a:ext>
            </a:extLst>
          </p:cNvPr>
          <p:cNvPicPr>
            <a:picLocks noChangeAspect="1"/>
          </p:cNvPicPr>
          <p:nvPr/>
        </p:nvPicPr>
        <p:blipFill>
          <a:blip r:embed="rId3"/>
          <a:stretch>
            <a:fillRect/>
          </a:stretch>
        </p:blipFill>
        <p:spPr>
          <a:xfrm>
            <a:off x="8191434" y="2653413"/>
            <a:ext cx="7772400" cy="3636627"/>
          </a:xfrm>
          <a:prstGeom prst="rect">
            <a:avLst/>
          </a:prstGeom>
        </p:spPr>
      </p:pic>
    </p:spTree>
    <p:extLst>
      <p:ext uri="{BB962C8B-B14F-4D97-AF65-F5344CB8AC3E}">
        <p14:creationId xmlns:p14="http://schemas.microsoft.com/office/powerpoint/2010/main" val="3406514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B78D2-973F-2F52-ECF8-F753790B3F67}"/>
              </a:ext>
            </a:extLst>
          </p:cNvPr>
          <p:cNvSpPr>
            <a:spLocks noGrp="1"/>
          </p:cNvSpPr>
          <p:nvPr>
            <p:ph type="title"/>
          </p:nvPr>
        </p:nvSpPr>
        <p:spPr/>
        <p:txBody>
          <a:bodyPr/>
          <a:lstStyle/>
          <a:p>
            <a:r>
              <a:rPr lang="en-US" altLang="zh-CN" dirty="0"/>
              <a:t>How</a:t>
            </a:r>
            <a:r>
              <a:rPr lang="zh-CN" altLang="en-US" dirty="0"/>
              <a:t> </a:t>
            </a:r>
            <a:r>
              <a:rPr lang="en-US" altLang="zh-CN" dirty="0"/>
              <a:t>do</a:t>
            </a:r>
            <a:r>
              <a:rPr lang="zh-CN" altLang="en-US" dirty="0"/>
              <a:t> </a:t>
            </a:r>
            <a:r>
              <a:rPr lang="en-US" altLang="zh-CN" dirty="0"/>
              <a:t>humans</a:t>
            </a:r>
            <a:r>
              <a:rPr lang="zh-CN" altLang="en-US" dirty="0"/>
              <a:t> </a:t>
            </a:r>
            <a:r>
              <a:rPr lang="en-US" altLang="zh-CN" dirty="0"/>
              <a:t>find</a:t>
            </a:r>
            <a:r>
              <a:rPr lang="zh-CN" altLang="en-US" dirty="0"/>
              <a:t> </a:t>
            </a:r>
            <a:r>
              <a:rPr lang="en-US" altLang="zh-CN" dirty="0"/>
              <a:t>the</a:t>
            </a:r>
            <a:r>
              <a:rPr lang="zh-CN" altLang="en-US" dirty="0"/>
              <a:t> </a:t>
            </a:r>
            <a:r>
              <a:rPr lang="en-US" altLang="zh-CN" dirty="0"/>
              <a:t>answer?</a:t>
            </a:r>
            <a:endParaRPr lang="en-US" dirty="0"/>
          </a:p>
        </p:txBody>
      </p:sp>
      <p:grpSp>
        <p:nvGrpSpPr>
          <p:cNvPr id="50" name="Group 49">
            <a:extLst>
              <a:ext uri="{FF2B5EF4-FFF2-40B4-BE49-F238E27FC236}">
                <a16:creationId xmlns:a16="http://schemas.microsoft.com/office/drawing/2014/main" id="{B20723D2-5051-789D-9E08-3EC1AA235F95}"/>
              </a:ext>
            </a:extLst>
          </p:cNvPr>
          <p:cNvGrpSpPr/>
          <p:nvPr/>
        </p:nvGrpSpPr>
        <p:grpSpPr>
          <a:xfrm>
            <a:off x="50923" y="1728012"/>
            <a:ext cx="10359342" cy="6672163"/>
            <a:chOff x="50923" y="1728012"/>
            <a:chExt cx="10359342" cy="6672163"/>
          </a:xfrm>
        </p:grpSpPr>
        <p:pic>
          <p:nvPicPr>
            <p:cNvPr id="1028" name="Picture 4">
              <a:extLst>
                <a:ext uri="{FF2B5EF4-FFF2-40B4-BE49-F238E27FC236}">
                  <a16:creationId xmlns:a16="http://schemas.microsoft.com/office/drawing/2014/main" id="{14C39D23-AF9F-E996-FD1A-60F0D9DEB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38" y="372932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FE99DB2-C9E0-4880-C9C0-750B734FAAC3}"/>
                </a:ext>
              </a:extLst>
            </p:cNvPr>
            <p:cNvPicPr>
              <a:picLocks noChangeAspect="1"/>
            </p:cNvPicPr>
            <p:nvPr/>
          </p:nvPicPr>
          <p:blipFill>
            <a:blip r:embed="rId3"/>
            <a:stretch>
              <a:fillRect/>
            </a:stretch>
          </p:blipFill>
          <p:spPr>
            <a:xfrm>
              <a:off x="2688665" y="1728012"/>
              <a:ext cx="6324600" cy="711200"/>
            </a:xfrm>
            <a:prstGeom prst="rect">
              <a:avLst/>
            </a:prstGeom>
          </p:spPr>
        </p:pic>
        <p:pic>
          <p:nvPicPr>
            <p:cNvPr id="7" name="Picture 6">
              <a:extLst>
                <a:ext uri="{FF2B5EF4-FFF2-40B4-BE49-F238E27FC236}">
                  <a16:creationId xmlns:a16="http://schemas.microsoft.com/office/drawing/2014/main" id="{9B089654-84EF-FF48-52CE-D27AEF315B5B}"/>
                </a:ext>
              </a:extLst>
            </p:cNvPr>
            <p:cNvPicPr>
              <a:picLocks noChangeAspect="1"/>
            </p:cNvPicPr>
            <p:nvPr/>
          </p:nvPicPr>
          <p:blipFill>
            <a:blip r:embed="rId4"/>
            <a:stretch>
              <a:fillRect/>
            </a:stretch>
          </p:blipFill>
          <p:spPr>
            <a:xfrm>
              <a:off x="2688665" y="3160433"/>
              <a:ext cx="7721600" cy="1282700"/>
            </a:xfrm>
            <a:prstGeom prst="rect">
              <a:avLst/>
            </a:prstGeom>
          </p:spPr>
        </p:pic>
        <p:pic>
          <p:nvPicPr>
            <p:cNvPr id="8" name="Picture 7">
              <a:extLst>
                <a:ext uri="{FF2B5EF4-FFF2-40B4-BE49-F238E27FC236}">
                  <a16:creationId xmlns:a16="http://schemas.microsoft.com/office/drawing/2014/main" id="{BC84E20C-5231-FB7D-874A-7708F29C6C40}"/>
                </a:ext>
              </a:extLst>
            </p:cNvPr>
            <p:cNvPicPr>
              <a:picLocks noChangeAspect="1"/>
            </p:cNvPicPr>
            <p:nvPr/>
          </p:nvPicPr>
          <p:blipFill>
            <a:blip r:embed="rId5"/>
            <a:stretch>
              <a:fillRect/>
            </a:stretch>
          </p:blipFill>
          <p:spPr>
            <a:xfrm>
              <a:off x="2688665" y="5164354"/>
              <a:ext cx="7569200" cy="1295400"/>
            </a:xfrm>
            <a:prstGeom prst="rect">
              <a:avLst/>
            </a:prstGeom>
          </p:spPr>
        </p:pic>
        <p:pic>
          <p:nvPicPr>
            <p:cNvPr id="9" name="Picture 8">
              <a:extLst>
                <a:ext uri="{FF2B5EF4-FFF2-40B4-BE49-F238E27FC236}">
                  <a16:creationId xmlns:a16="http://schemas.microsoft.com/office/drawing/2014/main" id="{2670850E-52F3-9AE2-400E-DB6DF166014D}"/>
                </a:ext>
              </a:extLst>
            </p:cNvPr>
            <p:cNvPicPr>
              <a:picLocks noChangeAspect="1"/>
            </p:cNvPicPr>
            <p:nvPr/>
          </p:nvPicPr>
          <p:blipFill>
            <a:blip r:embed="rId6"/>
            <a:stretch>
              <a:fillRect/>
            </a:stretch>
          </p:blipFill>
          <p:spPr>
            <a:xfrm>
              <a:off x="2688665" y="7180975"/>
              <a:ext cx="7505700" cy="1219200"/>
            </a:xfrm>
            <a:prstGeom prst="rect">
              <a:avLst/>
            </a:prstGeom>
          </p:spPr>
        </p:pic>
        <p:sp>
          <p:nvSpPr>
            <p:cNvPr id="10" name="Rectangle 9">
              <a:extLst>
                <a:ext uri="{FF2B5EF4-FFF2-40B4-BE49-F238E27FC236}">
                  <a16:creationId xmlns:a16="http://schemas.microsoft.com/office/drawing/2014/main" id="{3DA030C3-10D5-CD76-8A7E-4EE456CC0FCC}"/>
                </a:ext>
              </a:extLst>
            </p:cNvPr>
            <p:cNvSpPr>
              <a:spLocks noChangeAspect="1"/>
            </p:cNvSpPr>
            <p:nvPr/>
          </p:nvSpPr>
          <p:spPr>
            <a:xfrm>
              <a:off x="848618" y="4643724"/>
              <a:ext cx="274320" cy="2743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2" name="Curved Connector 11">
              <a:extLst>
                <a:ext uri="{FF2B5EF4-FFF2-40B4-BE49-F238E27FC236}">
                  <a16:creationId xmlns:a16="http://schemas.microsoft.com/office/drawing/2014/main" id="{A02FC986-DFB4-FE51-0C8A-D951FCFFD879}"/>
                </a:ext>
              </a:extLst>
            </p:cNvPr>
            <p:cNvCxnSpPr>
              <a:cxnSpLocks/>
              <a:stCxn id="10" idx="3"/>
              <a:endCxn id="6" idx="1"/>
            </p:cNvCxnSpPr>
            <p:nvPr/>
          </p:nvCxnSpPr>
          <p:spPr>
            <a:xfrm flipV="1">
              <a:off x="1122938" y="2083612"/>
              <a:ext cx="1565727" cy="2697272"/>
            </a:xfrm>
            <a:prstGeom prst="curvedConnector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3079FBE0-F928-D007-C74A-F7CF66AF7ABE}"/>
                </a:ext>
              </a:extLst>
            </p:cNvPr>
            <p:cNvCxnSpPr>
              <a:cxnSpLocks/>
              <a:stCxn id="10" idx="3"/>
              <a:endCxn id="7" idx="1"/>
            </p:cNvCxnSpPr>
            <p:nvPr/>
          </p:nvCxnSpPr>
          <p:spPr>
            <a:xfrm flipV="1">
              <a:off x="1122938" y="3801783"/>
              <a:ext cx="1565727" cy="979101"/>
            </a:xfrm>
            <a:prstGeom prst="curvedConnector3">
              <a:avLst>
                <a:gd name="adj1" fmla="val 7061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urved Connector 18">
              <a:extLst>
                <a:ext uri="{FF2B5EF4-FFF2-40B4-BE49-F238E27FC236}">
                  <a16:creationId xmlns:a16="http://schemas.microsoft.com/office/drawing/2014/main" id="{786E72C6-FF2C-F052-BA06-BA36696371E2}"/>
                </a:ext>
              </a:extLst>
            </p:cNvPr>
            <p:cNvCxnSpPr>
              <a:cxnSpLocks/>
              <a:stCxn id="10" idx="3"/>
              <a:endCxn id="8" idx="1"/>
            </p:cNvCxnSpPr>
            <p:nvPr/>
          </p:nvCxnSpPr>
          <p:spPr>
            <a:xfrm>
              <a:off x="1122938" y="4780884"/>
              <a:ext cx="1565727" cy="1031170"/>
            </a:xfrm>
            <a:prstGeom prst="curvedConnector3">
              <a:avLst>
                <a:gd name="adj1" fmla="val 71757"/>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29CA973E-BE33-E916-401B-D651017E5933}"/>
                </a:ext>
              </a:extLst>
            </p:cNvPr>
            <p:cNvCxnSpPr>
              <a:cxnSpLocks/>
              <a:stCxn id="10" idx="3"/>
              <a:endCxn id="9" idx="1"/>
            </p:cNvCxnSpPr>
            <p:nvPr/>
          </p:nvCxnSpPr>
          <p:spPr>
            <a:xfrm>
              <a:off x="1122938" y="4780884"/>
              <a:ext cx="1565727" cy="3009691"/>
            </a:xfrm>
            <a:prstGeom prst="curvedConnector3">
              <a:avLst>
                <a:gd name="adj1" fmla="val 50000"/>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5CABF5-49C1-4126-BA61-8C0ED239CA7C}"/>
                </a:ext>
              </a:extLst>
            </p:cNvPr>
            <p:cNvCxnSpPr>
              <a:stCxn id="10" idx="3"/>
            </p:cNvCxnSpPr>
            <p:nvPr/>
          </p:nvCxnSpPr>
          <p:spPr>
            <a:xfrm flipH="1">
              <a:off x="208538" y="4780884"/>
              <a:ext cx="914400" cy="0"/>
            </a:xfrm>
            <a:prstGeom prst="line">
              <a:avLst/>
            </a:prstGeom>
            <a:ln w="2857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CEAC39F1-CC7C-C37B-23B8-638B2DF2ADBD}"/>
                </a:ext>
              </a:extLst>
            </p:cNvPr>
            <p:cNvSpPr txBox="1"/>
            <p:nvPr/>
          </p:nvSpPr>
          <p:spPr>
            <a:xfrm>
              <a:off x="50923" y="4809985"/>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search</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2" name="Group 1">
            <a:extLst>
              <a:ext uri="{FF2B5EF4-FFF2-40B4-BE49-F238E27FC236}">
                <a16:creationId xmlns:a16="http://schemas.microsoft.com/office/drawing/2014/main" id="{90E946F3-C50E-AEF0-219A-0B80DB3FA93B}"/>
              </a:ext>
            </a:extLst>
          </p:cNvPr>
          <p:cNvGrpSpPr/>
          <p:nvPr/>
        </p:nvGrpSpPr>
        <p:grpSpPr>
          <a:xfrm>
            <a:off x="2759864" y="1666094"/>
            <a:ext cx="13058883" cy="6032702"/>
            <a:chOff x="2759864" y="1666094"/>
            <a:chExt cx="13058883" cy="6032702"/>
          </a:xfrm>
        </p:grpSpPr>
        <p:pic>
          <p:nvPicPr>
            <p:cNvPr id="43" name="Picture 42">
              <a:extLst>
                <a:ext uri="{FF2B5EF4-FFF2-40B4-BE49-F238E27FC236}">
                  <a16:creationId xmlns:a16="http://schemas.microsoft.com/office/drawing/2014/main" id="{D3B1FF8A-68A3-E8D0-3766-0CA754EA24ED}"/>
                </a:ext>
              </a:extLst>
            </p:cNvPr>
            <p:cNvPicPr>
              <a:picLocks noChangeAspect="1"/>
            </p:cNvPicPr>
            <p:nvPr/>
          </p:nvPicPr>
          <p:blipFill>
            <a:blip r:embed="rId7"/>
            <a:stretch>
              <a:fillRect/>
            </a:stretch>
          </p:blipFill>
          <p:spPr>
            <a:xfrm>
              <a:off x="10626621" y="1666094"/>
              <a:ext cx="2698741" cy="2905906"/>
            </a:xfrm>
            <a:prstGeom prst="rect">
              <a:avLst/>
            </a:prstGeom>
          </p:spPr>
        </p:pic>
        <p:cxnSp>
          <p:nvCxnSpPr>
            <p:cNvPr id="46" name="Straight Arrow Connector 45">
              <a:extLst>
                <a:ext uri="{FF2B5EF4-FFF2-40B4-BE49-F238E27FC236}">
                  <a16:creationId xmlns:a16="http://schemas.microsoft.com/office/drawing/2014/main" id="{35C6887E-E18F-BEFF-6934-D5709A37C08F}"/>
                </a:ext>
              </a:extLst>
            </p:cNvPr>
            <p:cNvCxnSpPr>
              <a:stCxn id="6" idx="3"/>
            </p:cNvCxnSpPr>
            <p:nvPr/>
          </p:nvCxnSpPr>
          <p:spPr>
            <a:xfrm>
              <a:off x="9013265" y="2083612"/>
              <a:ext cx="1397000" cy="0"/>
            </a:xfrm>
            <a:prstGeom prst="straightConnector1">
              <a:avLst/>
            </a:prstGeom>
            <a:ln w="381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C281F4C-811C-996C-8E20-FDFCAA2ABF28}"/>
                </a:ext>
              </a:extLst>
            </p:cNvPr>
            <p:cNvSpPr txBox="1"/>
            <p:nvPr/>
          </p:nvSpPr>
          <p:spPr>
            <a:xfrm>
              <a:off x="9013265" y="2109760"/>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read</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2" name="Rounded Rectangle 51">
              <a:extLst>
                <a:ext uri="{FF2B5EF4-FFF2-40B4-BE49-F238E27FC236}">
                  <a16:creationId xmlns:a16="http://schemas.microsoft.com/office/drawing/2014/main" id="{9C6B3A2E-C3C6-8A56-2733-CB7DAAF2C3EB}"/>
                </a:ext>
              </a:extLst>
            </p:cNvPr>
            <p:cNvSpPr/>
            <p:nvPr/>
          </p:nvSpPr>
          <p:spPr>
            <a:xfrm>
              <a:off x="2759864" y="2488968"/>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Wikipedia</a:t>
              </a:r>
              <a:endParaRPr lang="en-US" sz="2400" dirty="0">
                <a:solidFill>
                  <a:schemeClr val="bg1"/>
                </a:solidFill>
                <a:latin typeface="Helvetica Neue"/>
                <a:cs typeface="Helvetica Neue"/>
              </a:endParaRPr>
            </a:p>
          </p:txBody>
        </p:sp>
        <p:pic>
          <p:nvPicPr>
            <p:cNvPr id="1030" name="Picture 6">
              <a:extLst>
                <a:ext uri="{FF2B5EF4-FFF2-40B4-BE49-F238E27FC236}">
                  <a16:creationId xmlns:a16="http://schemas.microsoft.com/office/drawing/2014/main" id="{86C30A47-AC3C-5A85-324F-8AB7B104AB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31095" y="3166109"/>
              <a:ext cx="3188533" cy="27021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868A4CB0-3806-96BD-F204-46DE32467486}"/>
                </a:ext>
              </a:extLst>
            </p:cNvPr>
            <p:cNvPicPr>
              <a:picLocks noChangeAspect="1"/>
            </p:cNvPicPr>
            <p:nvPr/>
          </p:nvPicPr>
          <p:blipFill>
            <a:blip r:embed="rId9"/>
            <a:stretch>
              <a:fillRect/>
            </a:stretch>
          </p:blipFill>
          <p:spPr>
            <a:xfrm>
              <a:off x="10626621" y="5296469"/>
              <a:ext cx="5192126" cy="2402327"/>
            </a:xfrm>
            <a:prstGeom prst="rect">
              <a:avLst/>
            </a:prstGeom>
          </p:spPr>
        </p:pic>
      </p:grpSp>
      <p:sp>
        <p:nvSpPr>
          <p:cNvPr id="3" name="Slide Number Placeholder 2">
            <a:extLst>
              <a:ext uri="{FF2B5EF4-FFF2-40B4-BE49-F238E27FC236}">
                <a16:creationId xmlns:a16="http://schemas.microsoft.com/office/drawing/2014/main" id="{ACDF1CDA-0857-02CB-9D93-1D495B01893D}"/>
              </a:ext>
            </a:extLst>
          </p:cNvPr>
          <p:cNvSpPr>
            <a:spLocks noGrp="1"/>
          </p:cNvSpPr>
          <p:nvPr>
            <p:ph type="sldNum" sz="quarter" idx="11"/>
          </p:nvPr>
        </p:nvSpPr>
        <p:spPr/>
        <p:txBody>
          <a:bodyPr/>
          <a:lstStyle/>
          <a:p>
            <a:pPr>
              <a:defRPr/>
            </a:pPr>
            <a:fld id="{91F31FA6-B0B4-9940-9B47-E6B321700686}" type="slidenum">
              <a:rPr lang="en-US" smtClean="0"/>
              <a:pPr>
                <a:defRPr/>
              </a:pPr>
              <a:t>18</a:t>
            </a:fld>
            <a:endParaRPr lang="en-US"/>
          </a:p>
        </p:txBody>
      </p:sp>
    </p:spTree>
    <p:extLst>
      <p:ext uri="{BB962C8B-B14F-4D97-AF65-F5344CB8AC3E}">
        <p14:creationId xmlns:p14="http://schemas.microsoft.com/office/powerpoint/2010/main" val="2727682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dirty="0"/>
              <a:t>Can we build machines (i.e., language models) to do these tasks?</a:t>
            </a:r>
          </a:p>
        </p:txBody>
      </p:sp>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a:xfrm>
            <a:off x="668957" y="2173762"/>
            <a:ext cx="11523043" cy="5504516"/>
          </a:xfrm>
        </p:spPr>
        <p:txBody>
          <a:bodyPr/>
          <a:lstStyle/>
          <a:p>
            <a:pPr marL="457200" indent="-457200">
              <a:buFont typeface="Arial" panose="020B0604020202020204" pitchFamily="34" charset="0"/>
              <a:buChar char="•"/>
            </a:pPr>
            <a:r>
              <a:rPr lang="en-US" sz="2800" b="1" dirty="0"/>
              <a:t>Math Reasoning</a:t>
            </a:r>
          </a:p>
          <a:p>
            <a:pPr marL="757189" lvl="1" indent="-457200">
              <a:buFont typeface="Arial" panose="020B0604020202020204" pitchFamily="34" charset="0"/>
              <a:buChar char="•"/>
            </a:pPr>
            <a:r>
              <a:rPr lang="en-US" sz="2400" dirty="0"/>
              <a:t>Input: Roger has 5 tennis balls. He buys 2 more cans of tennis balls. Each can has 3 tennis balls. How many tennis balls does he have now?</a:t>
            </a:r>
          </a:p>
          <a:p>
            <a:pPr marL="757189" lvl="1" indent="-457200">
              <a:buFont typeface="Arial" panose="020B0604020202020204" pitchFamily="34" charset="0"/>
              <a:buChar char="•"/>
            </a:pPr>
            <a:r>
              <a:rPr lang="en-US" sz="2400" dirty="0"/>
              <a:t>Output: The answer is 11.</a:t>
            </a:r>
          </a:p>
          <a:p>
            <a:pPr marL="757189" lvl="1" indent="-457200">
              <a:buFont typeface="Arial" panose="020B0604020202020204" pitchFamily="34" charset="0"/>
              <a:buChar char="•"/>
            </a:pPr>
            <a:r>
              <a:rPr lang="en-US" altLang="zh-CN" sz="2400" dirty="0">
                <a:highlight>
                  <a:srgbClr val="FFFF00"/>
                </a:highlight>
              </a:rPr>
              <a:t>37K</a:t>
            </a:r>
            <a:r>
              <a:rPr lang="zh-CN" altLang="en-US" sz="2400" dirty="0">
                <a:highlight>
                  <a:srgbClr val="FFFF00"/>
                </a:highlight>
              </a:rPr>
              <a:t> </a:t>
            </a:r>
            <a:r>
              <a:rPr lang="en-US" altLang="zh-CN" sz="2400" dirty="0">
                <a:highlight>
                  <a:srgbClr val="FFFF00"/>
                </a:highlight>
              </a:rPr>
              <a:t>examples</a:t>
            </a:r>
            <a:r>
              <a:rPr lang="en-US" altLang="zh-CN" sz="2400" dirty="0"/>
              <a:t>:</a:t>
            </a:r>
            <a:r>
              <a:rPr lang="zh-CN" altLang="en-US" sz="2400" dirty="0"/>
              <a:t> </a:t>
            </a:r>
            <a:r>
              <a:rPr lang="en-US" altLang="zh-CN" sz="2400" dirty="0">
                <a:hlinkClick r:id="rId2"/>
              </a:rPr>
              <a:t>https://math-qa.github.io/math-QA/</a:t>
            </a:r>
            <a:r>
              <a:rPr lang="zh-CN" altLang="en-US" sz="2400" dirty="0"/>
              <a:t> </a:t>
            </a:r>
            <a:r>
              <a:rPr lang="en-US" altLang="zh-CN" sz="2400" dirty="0"/>
              <a:t>and</a:t>
            </a:r>
            <a:r>
              <a:rPr lang="zh-CN" altLang="en-US" sz="2400" dirty="0"/>
              <a:t> </a:t>
            </a:r>
            <a:r>
              <a:rPr lang="en-US" altLang="zh-CN" sz="2400" dirty="0"/>
              <a:t>many</a:t>
            </a:r>
            <a:r>
              <a:rPr lang="zh-CN" altLang="en-US" sz="2400" dirty="0"/>
              <a:t> </a:t>
            </a:r>
            <a:r>
              <a:rPr lang="en-US" altLang="zh-CN" sz="2400" dirty="0"/>
              <a:t>other</a:t>
            </a:r>
            <a:r>
              <a:rPr lang="zh-CN" altLang="en-US" sz="2400" dirty="0"/>
              <a:t> </a:t>
            </a:r>
            <a:r>
              <a:rPr lang="en-US" altLang="zh-CN" sz="2400" dirty="0"/>
              <a:t>datasets</a:t>
            </a:r>
          </a:p>
          <a:p>
            <a:pPr marL="757189" lvl="1" indent="-457200">
              <a:buFont typeface="Arial" panose="020B0604020202020204" pitchFamily="34" charset="0"/>
              <a:buChar char="•"/>
            </a:pPr>
            <a:endParaRPr lang="en-US" sz="2400" i="1" dirty="0"/>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Reasoning in Natural Language</a:t>
            </a:r>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1</a:t>
            </a:fld>
            <a:endParaRPr lang="en-US"/>
          </a:p>
        </p:txBody>
      </p:sp>
      <p:pic>
        <p:nvPicPr>
          <p:cNvPr id="1026" name="Picture 2">
            <a:extLst>
              <a:ext uri="{FF2B5EF4-FFF2-40B4-BE49-F238E27FC236}">
                <a16:creationId xmlns:a16="http://schemas.microsoft.com/office/drawing/2014/main" id="{343DA0AD-D298-5BFA-D9D1-18C87276D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9519" y="2088861"/>
            <a:ext cx="3284315" cy="30297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0" name="Content Placeholder 7">
                <a:extLst>
                  <a:ext uri="{FF2B5EF4-FFF2-40B4-BE49-F238E27FC236}">
                    <a16:creationId xmlns:a16="http://schemas.microsoft.com/office/drawing/2014/main" id="{FCA5FD5F-3951-8794-FE50-B9B5D67FEC6D}"/>
                  </a:ext>
                </a:extLst>
              </p:cNvPr>
              <p:cNvSpPr txBox="1">
                <a:spLocks/>
              </p:cNvSpPr>
              <p:nvPr/>
            </p:nvSpPr>
            <p:spPr bwMode="auto">
              <a:xfrm>
                <a:off x="666651" y="4670630"/>
                <a:ext cx="14783010" cy="28067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2800" b="1" dirty="0"/>
                  <a:t>Multi-discipline Reasoning</a:t>
                </a:r>
                <a:r>
                  <a:rPr lang="zh-CN" altLang="en-US" sz="2800" b="1" dirty="0"/>
                  <a:t> </a:t>
                </a:r>
                <a:r>
                  <a:rPr lang="en-US" altLang="zh-CN" sz="2800" i="1" dirty="0"/>
                  <a:t>#m</a:t>
                </a:r>
                <a:r>
                  <a:rPr lang="en-US" sz="2800" i="1" dirty="0"/>
                  <a:t>ultimodal</a:t>
                </a:r>
                <a:r>
                  <a:rPr lang="zh-CN" altLang="en-US" sz="2800" i="1" dirty="0"/>
                  <a:t> </a:t>
                </a:r>
                <a:r>
                  <a:rPr lang="en-US" altLang="zh-CN" sz="2800" i="1" dirty="0"/>
                  <a:t>#h</a:t>
                </a:r>
                <a:r>
                  <a:rPr lang="en-US" sz="2800" i="1" dirty="0"/>
                  <a:t>ard</a:t>
                </a:r>
                <a:r>
                  <a:rPr lang="zh-CN" altLang="en-US" sz="2800" i="1" dirty="0"/>
                  <a:t> </a:t>
                </a:r>
                <a:r>
                  <a:rPr lang="en-US" altLang="zh-CN" sz="2800" i="1" dirty="0"/>
                  <a:t>#Electronics</a:t>
                </a:r>
                <a:endParaRPr lang="en-US" sz="2800" i="1" dirty="0"/>
              </a:p>
              <a:p>
                <a:pPr marL="757189" lvl="1" indent="-457200">
                  <a:buFont typeface="Arial" panose="020B0604020202020204" pitchFamily="34" charset="0"/>
                  <a:buChar char="•"/>
                </a:pPr>
                <a:r>
                  <a:rPr lang="en-US" sz="2400" dirty="0"/>
                  <a:t>Input: The circuit in &lt;image&gt; consists of a general inverter connected to a load. Suppose the range of logical </a:t>
                </a:r>
                <a14:m>
                  <m:oMath xmlns:m="http://schemas.openxmlformats.org/officeDocument/2006/math">
                    <m:r>
                      <a:rPr lang="en-US" altLang="zh-CN" sz="2400" b="0" i="1" smtClean="0">
                        <a:latin typeface="Cambria Math" panose="02040503050406030204" pitchFamily="18" charset="0"/>
                      </a:rPr>
                      <m:t>1</m:t>
                    </m:r>
                  </m:oMath>
                </a14:m>
                <a:r>
                  <a:rPr lang="zh-CN" altLang="en-US" sz="2400" dirty="0"/>
                  <a:t> </a:t>
                </a:r>
                <a:r>
                  <a:rPr lang="en-US" sz="2400" dirty="0"/>
                  <a:t>is defined to be </a:t>
                </a:r>
                <a14:m>
                  <m:oMath xmlns:m="http://schemas.openxmlformats.org/officeDocument/2006/math">
                    <m:r>
                      <a:rPr lang="en-US" altLang="zh-CN" sz="2400" b="0" i="1" smtClean="0">
                        <a:latin typeface="Cambria Math" panose="02040503050406030204" pitchFamily="18" charset="0"/>
                      </a:rPr>
                      <m:t>4</m:t>
                    </m:r>
                  </m:oMath>
                </a14:m>
                <a:r>
                  <a:rPr lang="zh-CN" altLang="en-US" sz="2400" dirty="0"/>
                  <a:t> </a:t>
                </a:r>
                <a:r>
                  <a:rPr lang="en-US" sz="2400" dirty="0"/>
                  <a:t>to </a:t>
                </a:r>
                <a14:m>
                  <m:oMath xmlns:m="http://schemas.openxmlformats.org/officeDocument/2006/math">
                    <m:r>
                      <a:rPr lang="en-US" altLang="zh-CN" sz="2400" dirty="0" smtClean="0">
                        <a:latin typeface="Cambria Math" panose="02040503050406030204" pitchFamily="18" charset="0"/>
                      </a:rPr>
                      <m:t>5</m:t>
                    </m:r>
                    <m:r>
                      <m:rPr>
                        <m:sty m:val="p"/>
                      </m:rPr>
                      <a:rPr lang="en-US" altLang="zh-CN" sz="2400" b="0" i="0" dirty="0" smtClean="0">
                        <a:latin typeface="Cambria Math" panose="02040503050406030204" pitchFamily="18" charset="0"/>
                      </a:rPr>
                      <m:t>V</m:t>
                    </m:r>
                  </m:oMath>
                </a14:m>
                <a:r>
                  <a:rPr lang="en-US" sz="2400" dirty="0"/>
                  <a:t>. Determine the minimum </a:t>
                </a:r>
                <a14:m>
                  <m:oMath xmlns:m="http://schemas.openxmlformats.org/officeDocument/2006/math">
                    <m:sSub>
                      <m:sSubPr>
                        <m:ctrlPr>
                          <a:rPr 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𝑅</m:t>
                        </m:r>
                      </m:e>
                      <m:sub>
                        <m:r>
                          <a:rPr lang="en-US" altLang="zh-CN" sz="2400" b="0" i="1" dirty="0" smtClean="0">
                            <a:latin typeface="Cambria Math" panose="02040503050406030204" pitchFamily="18" charset="0"/>
                          </a:rPr>
                          <m:t>𝐿</m:t>
                        </m:r>
                      </m:sub>
                    </m:sSub>
                  </m:oMath>
                </a14:m>
                <a:r>
                  <a:rPr lang="zh-CN" altLang="en-US" sz="2400" dirty="0"/>
                  <a:t> </a:t>
                </a:r>
                <a:r>
                  <a:rPr lang="en-US" sz="2400" dirty="0"/>
                  <a:t>in order that the output be 1 when the input voltage </a:t>
                </a:r>
                <a14:m>
                  <m:oMath xmlns:m="http://schemas.openxmlformats.org/officeDocument/2006/math">
                    <m:sSub>
                      <m:sSubPr>
                        <m:ctrlPr>
                          <a:rPr lang="en-US"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a:rPr lang="en-US" altLang="zh-CN" sz="2400" b="0" i="1" dirty="0" smtClean="0">
                            <a:latin typeface="Cambria Math" panose="02040503050406030204" pitchFamily="18" charset="0"/>
                          </a:rPr>
                          <m:t>1</m:t>
                        </m:r>
                      </m:sub>
                    </m:sSub>
                  </m:oMath>
                </a14:m>
                <a:r>
                  <a:rPr lang="en-US" sz="2400" dirty="0"/>
                  <a:t> is </a:t>
                </a:r>
                <a14:m>
                  <m:oMath xmlns:m="http://schemas.openxmlformats.org/officeDocument/2006/math">
                    <m:r>
                      <a:rPr lang="en-US" altLang="zh-CN" sz="2400" b="0" i="1" smtClean="0">
                        <a:latin typeface="Cambria Math" panose="02040503050406030204" pitchFamily="18" charset="0"/>
                      </a:rPr>
                      <m:t>0</m:t>
                    </m:r>
                  </m:oMath>
                </a14:m>
                <a:r>
                  <a:rPr lang="en-US" sz="2400" dirty="0"/>
                  <a:t>.</a:t>
                </a:r>
              </a:p>
              <a:p>
                <a:pPr marL="757189" lvl="1" indent="-457200">
                  <a:buFont typeface="Arial" panose="020B0604020202020204" pitchFamily="34" charset="0"/>
                  <a:buChar char="•"/>
                </a:pPr>
                <a:r>
                  <a:rPr lang="en-US" sz="2400" dirty="0"/>
                  <a:t>Output: </a:t>
                </a:r>
                <a14:m>
                  <m:oMath xmlns:m="http://schemas.openxmlformats.org/officeDocument/2006/math">
                    <m:r>
                      <a:rPr lang="en-US" altLang="zh-CN" sz="2400" b="0" i="0" smtClean="0">
                        <a:latin typeface="Cambria Math" panose="02040503050406030204" pitchFamily="18" charset="0"/>
                      </a:rPr>
                      <m:t>20</m:t>
                    </m:r>
                    <m:r>
                      <a:rPr lang="en-US" altLang="zh-CN" sz="2400" b="0" i="1" smtClean="0">
                        <a:latin typeface="Cambria Math" panose="02040503050406030204" pitchFamily="18" charset="0"/>
                      </a:rPr>
                      <m:t>𝑘</m:t>
                    </m:r>
                    <m:r>
                      <m:rPr>
                        <m:sty m:val="p"/>
                      </m:rPr>
                      <a:rPr lang="el-GR" altLang="zh-CN" sz="2400" b="0" i="1" smtClean="0">
                        <a:latin typeface="Cambria Math" panose="02040503050406030204" pitchFamily="18" charset="0"/>
                        <a:ea typeface="Cambria Math" panose="02040503050406030204" pitchFamily="18" charset="0"/>
                      </a:rPr>
                      <m:t>Ω</m:t>
                    </m:r>
                  </m:oMath>
                </a14:m>
                <a:r>
                  <a:rPr lang="en-US" sz="2400" dirty="0"/>
                  <a:t>.</a:t>
                </a:r>
              </a:p>
              <a:p>
                <a:pPr marL="757189" lvl="1" indent="-457200">
                  <a:buFont typeface="Arial" panose="020B0604020202020204" pitchFamily="34" charset="0"/>
                  <a:buChar char="•"/>
                </a:pPr>
                <a:r>
                  <a:rPr lang="en-US" altLang="zh-CN" sz="2400" i="1" dirty="0"/>
                  <a:t>When the input is low, the transistor is cut off, and acts as an open circuit between the collector and emitter. Then the output voltage is simply given by voltage division: </a:t>
                </a:r>
                <a14:m>
                  <m:oMath xmlns:m="http://schemas.openxmlformats.org/officeDocument/2006/math">
                    <m:sSub>
                      <m:sSubPr>
                        <m:ctrlPr>
                          <a:rPr lang="en-US" sz="2400" i="1" dirty="0">
                            <a:latin typeface="Cambria Math" panose="02040503050406030204" pitchFamily="18" charset="0"/>
                          </a:rPr>
                        </m:ctrlPr>
                      </m:sSubPr>
                      <m:e>
                        <m:r>
                          <a:rPr lang="en-US" altLang="zh-CN" sz="2400" b="0" i="1" dirty="0" smtClean="0">
                            <a:latin typeface="Cambria Math" panose="02040503050406030204" pitchFamily="18" charset="0"/>
                          </a:rPr>
                          <m:t>𝑣</m:t>
                        </m:r>
                      </m:e>
                      <m:sub>
                        <m:r>
                          <m:rPr>
                            <m:sty m:val="p"/>
                          </m:rPr>
                          <a:rPr lang="en-US" altLang="zh-CN" sz="2400" i="1" dirty="0">
                            <a:latin typeface="Cambria Math" panose="02040503050406030204" pitchFamily="18" charset="0"/>
                          </a:rPr>
                          <m:t>o</m:t>
                        </m:r>
                      </m:sub>
                    </m:sSub>
                    <m:r>
                      <a:rPr lang="en-US" altLang="zh-CN" sz="2400" b="0" i="1" dirty="0" smtClean="0">
                        <a:latin typeface="Cambria Math" panose="02040503050406030204" pitchFamily="18" charset="0"/>
                      </a:rPr>
                      <m:t>=</m:t>
                    </m:r>
                    <m:sSub>
                      <m:sSubPr>
                        <m:ctrlPr>
                          <a:rPr 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𝑉</m:t>
                        </m:r>
                      </m:e>
                      <m:sub>
                        <m:r>
                          <a:rPr lang="en-US" altLang="zh-CN" sz="2400" b="0" i="1" dirty="0" smtClean="0">
                            <a:latin typeface="Cambria Math" panose="02040503050406030204" pitchFamily="18" charset="0"/>
                          </a:rPr>
                          <m:t>𝐶𝐶</m:t>
                        </m:r>
                      </m:sub>
                    </m:sSub>
                    <m:f>
                      <m:fPr>
                        <m:ctrlPr>
                          <a:rPr lang="en-US" altLang="zh-CN" sz="2400" b="0" i="1" dirty="0" smtClean="0">
                            <a:latin typeface="Cambria Math" panose="02040503050406030204" pitchFamily="18" charset="0"/>
                          </a:rPr>
                        </m:ctrlPr>
                      </m:fPr>
                      <m:num>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num>
                      <m:den>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b="0" i="1" dirty="0" smtClean="0">
                                <a:latin typeface="Cambria Math" panose="02040503050406030204" pitchFamily="18" charset="0"/>
                              </a:rPr>
                              <m:t>𝐶</m:t>
                            </m:r>
                          </m:sub>
                        </m:sSub>
                      </m:den>
                    </m:f>
                    <m:r>
                      <a:rPr lang="en-US" altLang="zh-CN"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b="0" i="1" dirty="0" smtClean="0">
                            <a:latin typeface="Cambria Math" panose="02040503050406030204" pitchFamily="18" charset="0"/>
                          </a:rPr>
                          <m:t>5</m:t>
                        </m:r>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num>
                      <m:den>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i="1" dirty="0">
                            <a:latin typeface="Cambria Math" panose="02040503050406030204" pitchFamily="18" charset="0"/>
                          </a:rPr>
                          <m:t>+</m:t>
                        </m:r>
                        <m:r>
                          <a:rPr lang="en-US" altLang="zh-CN" sz="2400" b="0" i="1" dirty="0" smtClean="0">
                            <a:latin typeface="Cambria Math" panose="02040503050406030204" pitchFamily="18" charset="0"/>
                          </a:rPr>
                          <m:t>5</m:t>
                        </m:r>
                      </m:den>
                    </m:f>
                  </m:oMath>
                </a14:m>
                <a:r>
                  <a:rPr lang="en-US" altLang="zh-CN" sz="2400" i="1" dirty="0"/>
                  <a:t>.</a:t>
                </a:r>
                <a:r>
                  <a:rPr lang="zh-CN" altLang="en-US" sz="2400" i="1" dirty="0"/>
                  <a:t> </a:t>
                </a:r>
                <a:r>
                  <a:rPr lang="en-US" altLang="zh-CN" sz="2400" i="1" dirty="0"/>
                  <a:t>Now, we must have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𝑣</m:t>
                        </m:r>
                      </m:e>
                      <m:sub>
                        <m:r>
                          <a:rPr lang="en-US" altLang="zh-CN" sz="2400" b="0" i="1" dirty="0" smtClean="0">
                            <a:latin typeface="Cambria Math" panose="02040503050406030204" pitchFamily="18" charset="0"/>
                          </a:rPr>
                          <m:t>𝑜</m:t>
                        </m:r>
                      </m:sub>
                    </m:sSub>
                    <m:r>
                      <a:rPr lang="en-US" altLang="zh-CN" sz="2400" i="1" dirty="0" smtClean="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4</m:t>
                    </m:r>
                  </m:oMath>
                </a14:m>
                <a:r>
                  <a:rPr lang="en-US" altLang="zh-CN" sz="2400" i="1" dirty="0"/>
                  <a:t>, so</a:t>
                </a:r>
                <a:r>
                  <a:rPr lang="zh-CN" altLang="en-US" sz="2400" i="1" dirty="0"/>
                  <a:t> </a:t>
                </a:r>
                <a14:m>
                  <m:oMath xmlns:m="http://schemas.openxmlformats.org/officeDocument/2006/math">
                    <m:sSub>
                      <m:sSubPr>
                        <m:ctrlPr>
                          <a:rPr lang="en-US" sz="2400" i="1" dirty="0">
                            <a:latin typeface="Cambria Math" panose="02040503050406030204" pitchFamily="18" charset="0"/>
                          </a:rPr>
                        </m:ctrlPr>
                      </m:sSubPr>
                      <m:e>
                        <m:r>
                          <a:rPr lang="en-US" altLang="zh-CN" sz="2400" i="1" dirty="0">
                            <a:latin typeface="Cambria Math" panose="02040503050406030204" pitchFamily="18" charset="0"/>
                          </a:rPr>
                          <m:t>𝑅</m:t>
                        </m:r>
                      </m:e>
                      <m:sub>
                        <m:r>
                          <a:rPr lang="en-US" altLang="zh-CN" sz="2400" i="1" dirty="0">
                            <a:latin typeface="Cambria Math" panose="02040503050406030204" pitchFamily="18" charset="0"/>
                          </a:rPr>
                          <m:t>𝐿</m:t>
                        </m:r>
                      </m:sub>
                    </m:sSub>
                    <m:r>
                      <a:rPr lang="en-US" altLang="zh-CN" sz="2400" i="1" dirty="0">
                        <a:latin typeface="Cambria Math" panose="02040503050406030204" pitchFamily="18" charset="0"/>
                        <a:ea typeface="Cambria Math" panose="02040503050406030204" pitchFamily="18" charset="0"/>
                      </a:rPr>
                      <m:t>≥</m:t>
                    </m:r>
                    <m:r>
                      <a:rPr lang="en-US" altLang="zh-CN" sz="2400">
                        <a:latin typeface="Cambria Math" panose="02040503050406030204" pitchFamily="18" charset="0"/>
                      </a:rPr>
                      <m:t>20</m:t>
                    </m:r>
                    <m:r>
                      <a:rPr lang="en-US" altLang="zh-CN" sz="2400" i="1">
                        <a:latin typeface="Cambria Math" panose="02040503050406030204" pitchFamily="18" charset="0"/>
                      </a:rPr>
                      <m:t>𝑘</m:t>
                    </m:r>
                    <m:r>
                      <m:rPr>
                        <m:sty m:val="p"/>
                      </m:rPr>
                      <a:rPr lang="el-GR" altLang="zh-CN" sz="2400" i="1">
                        <a:latin typeface="Cambria Math" panose="02040503050406030204" pitchFamily="18" charset="0"/>
                        <a:ea typeface="Cambria Math" panose="02040503050406030204" pitchFamily="18" charset="0"/>
                      </a:rPr>
                      <m:t>Ω</m:t>
                    </m:r>
                  </m:oMath>
                </a14:m>
                <a:r>
                  <a:rPr lang="en-US" altLang="zh-CN" sz="2400" i="1" dirty="0"/>
                  <a:t>. Thus, the load must be at least </a:t>
                </a:r>
                <a14:m>
                  <m:oMath xmlns:m="http://schemas.openxmlformats.org/officeDocument/2006/math">
                    <m:r>
                      <a:rPr lang="en-US" altLang="zh-CN" sz="2400">
                        <a:latin typeface="Cambria Math" panose="02040503050406030204" pitchFamily="18" charset="0"/>
                      </a:rPr>
                      <m:t>20</m:t>
                    </m:r>
                    <m:r>
                      <a:rPr lang="en-US" altLang="zh-CN" sz="2400" i="1">
                        <a:latin typeface="Cambria Math" panose="02040503050406030204" pitchFamily="18" charset="0"/>
                      </a:rPr>
                      <m:t>𝑘</m:t>
                    </m:r>
                    <m:r>
                      <m:rPr>
                        <m:sty m:val="p"/>
                      </m:rPr>
                      <a:rPr lang="el-GR" altLang="zh-CN" sz="2400" i="1">
                        <a:latin typeface="Cambria Math" panose="02040503050406030204" pitchFamily="18" charset="0"/>
                        <a:ea typeface="Cambria Math" panose="02040503050406030204" pitchFamily="18" charset="0"/>
                      </a:rPr>
                      <m:t>Ω</m:t>
                    </m:r>
                  </m:oMath>
                </a14:m>
                <a:r>
                  <a:rPr lang="en-US" altLang="zh-CN" sz="2400" i="1" dirty="0"/>
                  <a:t> for the output to be correct.</a:t>
                </a:r>
              </a:p>
              <a:p>
                <a:pPr marL="757189" lvl="1" indent="-457200">
                  <a:buFont typeface="Arial" panose="020B0604020202020204" pitchFamily="34" charset="0"/>
                  <a:buChar char="•"/>
                </a:pPr>
                <a:r>
                  <a:rPr lang="en-US" sz="2400" dirty="0">
                    <a:highlight>
                      <a:srgbClr val="FFFF00"/>
                    </a:highlight>
                  </a:rPr>
                  <a:t>11.5K examples</a:t>
                </a:r>
                <a:r>
                  <a:rPr lang="en-US" sz="2400" dirty="0"/>
                  <a:t>: </a:t>
                </a:r>
                <a:r>
                  <a:rPr lang="en-US" sz="2400" dirty="0">
                    <a:hlinkClick r:id="rId4"/>
                  </a:rPr>
                  <a:t>https://mmmu-benchmark.github.io/</a:t>
                </a:r>
                <a:endParaRPr lang="en-US" sz="2400" dirty="0"/>
              </a:p>
            </p:txBody>
          </p:sp>
        </mc:Choice>
        <mc:Fallback>
          <p:sp>
            <p:nvSpPr>
              <p:cNvPr id="10" name="Content Placeholder 7">
                <a:extLst>
                  <a:ext uri="{FF2B5EF4-FFF2-40B4-BE49-F238E27FC236}">
                    <a16:creationId xmlns:a16="http://schemas.microsoft.com/office/drawing/2014/main" id="{FCA5FD5F-3951-8794-FE50-B9B5D67FEC6D}"/>
                  </a:ext>
                </a:extLst>
              </p:cNvPr>
              <p:cNvSpPr txBox="1">
                <a:spLocks noRot="1" noChangeAspect="1" noMove="1" noResize="1" noEditPoints="1" noAdjustHandles="1" noChangeArrowheads="1" noChangeShapeType="1" noTextEdit="1"/>
              </p:cNvSpPr>
              <p:nvPr/>
            </p:nvSpPr>
            <p:spPr bwMode="auto">
              <a:xfrm>
                <a:off x="666651" y="4670630"/>
                <a:ext cx="14783010" cy="2806743"/>
              </a:xfrm>
              <a:prstGeom prst="rect">
                <a:avLst/>
              </a:prstGeom>
              <a:blipFill>
                <a:blip r:embed="rId5"/>
                <a:stretch>
                  <a:fillRect l="-343" t="-2703" b="-495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825421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B78D2-973F-2F52-ECF8-F753790B3F67}"/>
              </a:ext>
            </a:extLst>
          </p:cNvPr>
          <p:cNvSpPr>
            <a:spLocks noGrp="1"/>
          </p:cNvSpPr>
          <p:nvPr>
            <p:ph type="title"/>
          </p:nvPr>
        </p:nvSpPr>
        <p:spPr/>
        <p:txBody>
          <a:bodyPr/>
          <a:lstStyle/>
          <a:p>
            <a:r>
              <a:rPr lang="en-US" altLang="zh-CN" dirty="0"/>
              <a:t>How</a:t>
            </a:r>
            <a:r>
              <a:rPr lang="zh-CN" altLang="en-US" dirty="0"/>
              <a:t> </a:t>
            </a:r>
            <a:r>
              <a:rPr lang="en-US" altLang="zh-CN" dirty="0"/>
              <a:t>do</a:t>
            </a:r>
            <a:r>
              <a:rPr lang="zh-CN" altLang="en-US" dirty="0"/>
              <a:t> </a:t>
            </a:r>
            <a:r>
              <a:rPr lang="en-US" altLang="zh-CN" dirty="0"/>
              <a:t>humans</a:t>
            </a:r>
            <a:r>
              <a:rPr lang="zh-CN" altLang="en-US" dirty="0"/>
              <a:t> </a:t>
            </a:r>
            <a:r>
              <a:rPr lang="en-US" altLang="zh-CN" dirty="0"/>
              <a:t>find</a:t>
            </a:r>
            <a:r>
              <a:rPr lang="zh-CN" altLang="en-US" dirty="0"/>
              <a:t> </a:t>
            </a:r>
            <a:r>
              <a:rPr lang="en-US" altLang="zh-CN" dirty="0"/>
              <a:t>the</a:t>
            </a:r>
            <a:r>
              <a:rPr lang="zh-CN" altLang="en-US" dirty="0"/>
              <a:t> </a:t>
            </a:r>
            <a:r>
              <a:rPr lang="en-US" altLang="zh-CN" dirty="0"/>
              <a:t>answer?</a:t>
            </a:r>
            <a:endParaRPr lang="en-US" dirty="0"/>
          </a:p>
        </p:txBody>
      </p:sp>
      <p:grpSp>
        <p:nvGrpSpPr>
          <p:cNvPr id="50" name="Group 49">
            <a:extLst>
              <a:ext uri="{FF2B5EF4-FFF2-40B4-BE49-F238E27FC236}">
                <a16:creationId xmlns:a16="http://schemas.microsoft.com/office/drawing/2014/main" id="{B20723D2-5051-789D-9E08-3EC1AA235F95}"/>
              </a:ext>
            </a:extLst>
          </p:cNvPr>
          <p:cNvGrpSpPr/>
          <p:nvPr/>
        </p:nvGrpSpPr>
        <p:grpSpPr>
          <a:xfrm>
            <a:off x="50923" y="1728012"/>
            <a:ext cx="10359342" cy="6672163"/>
            <a:chOff x="50923" y="1728012"/>
            <a:chExt cx="10359342" cy="6672163"/>
          </a:xfrm>
        </p:grpSpPr>
        <p:pic>
          <p:nvPicPr>
            <p:cNvPr id="1028" name="Picture 4">
              <a:extLst>
                <a:ext uri="{FF2B5EF4-FFF2-40B4-BE49-F238E27FC236}">
                  <a16:creationId xmlns:a16="http://schemas.microsoft.com/office/drawing/2014/main" id="{14C39D23-AF9F-E996-FD1A-60F0D9DEB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38" y="372932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FE99DB2-C9E0-4880-C9C0-750B734FAAC3}"/>
                </a:ext>
              </a:extLst>
            </p:cNvPr>
            <p:cNvPicPr>
              <a:picLocks noChangeAspect="1"/>
            </p:cNvPicPr>
            <p:nvPr/>
          </p:nvPicPr>
          <p:blipFill>
            <a:blip r:embed="rId3"/>
            <a:stretch>
              <a:fillRect/>
            </a:stretch>
          </p:blipFill>
          <p:spPr>
            <a:xfrm>
              <a:off x="2688665" y="1728012"/>
              <a:ext cx="6324600" cy="711200"/>
            </a:xfrm>
            <a:prstGeom prst="rect">
              <a:avLst/>
            </a:prstGeom>
          </p:spPr>
        </p:pic>
        <p:pic>
          <p:nvPicPr>
            <p:cNvPr id="7" name="Picture 6">
              <a:extLst>
                <a:ext uri="{FF2B5EF4-FFF2-40B4-BE49-F238E27FC236}">
                  <a16:creationId xmlns:a16="http://schemas.microsoft.com/office/drawing/2014/main" id="{9B089654-84EF-FF48-52CE-D27AEF315B5B}"/>
                </a:ext>
              </a:extLst>
            </p:cNvPr>
            <p:cNvPicPr>
              <a:picLocks noChangeAspect="1"/>
            </p:cNvPicPr>
            <p:nvPr/>
          </p:nvPicPr>
          <p:blipFill>
            <a:blip r:embed="rId4"/>
            <a:stretch>
              <a:fillRect/>
            </a:stretch>
          </p:blipFill>
          <p:spPr>
            <a:xfrm>
              <a:off x="2688665" y="3160433"/>
              <a:ext cx="7721600" cy="1282700"/>
            </a:xfrm>
            <a:prstGeom prst="rect">
              <a:avLst/>
            </a:prstGeom>
          </p:spPr>
        </p:pic>
        <p:pic>
          <p:nvPicPr>
            <p:cNvPr id="8" name="Picture 7">
              <a:extLst>
                <a:ext uri="{FF2B5EF4-FFF2-40B4-BE49-F238E27FC236}">
                  <a16:creationId xmlns:a16="http://schemas.microsoft.com/office/drawing/2014/main" id="{BC84E20C-5231-FB7D-874A-7708F29C6C40}"/>
                </a:ext>
              </a:extLst>
            </p:cNvPr>
            <p:cNvPicPr>
              <a:picLocks noChangeAspect="1"/>
            </p:cNvPicPr>
            <p:nvPr/>
          </p:nvPicPr>
          <p:blipFill>
            <a:blip r:embed="rId5"/>
            <a:stretch>
              <a:fillRect/>
            </a:stretch>
          </p:blipFill>
          <p:spPr>
            <a:xfrm>
              <a:off x="2688665" y="5164354"/>
              <a:ext cx="7569200" cy="1295400"/>
            </a:xfrm>
            <a:prstGeom prst="rect">
              <a:avLst/>
            </a:prstGeom>
          </p:spPr>
        </p:pic>
        <p:pic>
          <p:nvPicPr>
            <p:cNvPr id="9" name="Picture 8">
              <a:extLst>
                <a:ext uri="{FF2B5EF4-FFF2-40B4-BE49-F238E27FC236}">
                  <a16:creationId xmlns:a16="http://schemas.microsoft.com/office/drawing/2014/main" id="{2670850E-52F3-9AE2-400E-DB6DF166014D}"/>
                </a:ext>
              </a:extLst>
            </p:cNvPr>
            <p:cNvPicPr>
              <a:picLocks noChangeAspect="1"/>
            </p:cNvPicPr>
            <p:nvPr/>
          </p:nvPicPr>
          <p:blipFill>
            <a:blip r:embed="rId6"/>
            <a:stretch>
              <a:fillRect/>
            </a:stretch>
          </p:blipFill>
          <p:spPr>
            <a:xfrm>
              <a:off x="2688665" y="7180975"/>
              <a:ext cx="7505700" cy="1219200"/>
            </a:xfrm>
            <a:prstGeom prst="rect">
              <a:avLst/>
            </a:prstGeom>
          </p:spPr>
        </p:pic>
        <p:sp>
          <p:nvSpPr>
            <p:cNvPr id="10" name="Rectangle 9">
              <a:extLst>
                <a:ext uri="{FF2B5EF4-FFF2-40B4-BE49-F238E27FC236}">
                  <a16:creationId xmlns:a16="http://schemas.microsoft.com/office/drawing/2014/main" id="{3DA030C3-10D5-CD76-8A7E-4EE456CC0FCC}"/>
                </a:ext>
              </a:extLst>
            </p:cNvPr>
            <p:cNvSpPr>
              <a:spLocks noChangeAspect="1"/>
            </p:cNvSpPr>
            <p:nvPr/>
          </p:nvSpPr>
          <p:spPr>
            <a:xfrm>
              <a:off x="848618" y="4643724"/>
              <a:ext cx="274320" cy="2743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2" name="Curved Connector 11">
              <a:extLst>
                <a:ext uri="{FF2B5EF4-FFF2-40B4-BE49-F238E27FC236}">
                  <a16:creationId xmlns:a16="http://schemas.microsoft.com/office/drawing/2014/main" id="{A02FC986-DFB4-FE51-0C8A-D951FCFFD879}"/>
                </a:ext>
              </a:extLst>
            </p:cNvPr>
            <p:cNvCxnSpPr>
              <a:cxnSpLocks/>
              <a:stCxn id="10" idx="3"/>
              <a:endCxn id="6" idx="1"/>
            </p:cNvCxnSpPr>
            <p:nvPr/>
          </p:nvCxnSpPr>
          <p:spPr>
            <a:xfrm flipV="1">
              <a:off x="1122938" y="2083612"/>
              <a:ext cx="1565727" cy="2697272"/>
            </a:xfrm>
            <a:prstGeom prst="curvedConnector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3079FBE0-F928-D007-C74A-F7CF66AF7ABE}"/>
                </a:ext>
              </a:extLst>
            </p:cNvPr>
            <p:cNvCxnSpPr>
              <a:cxnSpLocks/>
              <a:stCxn id="10" idx="3"/>
              <a:endCxn id="7" idx="1"/>
            </p:cNvCxnSpPr>
            <p:nvPr/>
          </p:nvCxnSpPr>
          <p:spPr>
            <a:xfrm flipV="1">
              <a:off x="1122938" y="3801783"/>
              <a:ext cx="1565727" cy="979101"/>
            </a:xfrm>
            <a:prstGeom prst="curvedConnector3">
              <a:avLst>
                <a:gd name="adj1" fmla="val 7061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urved Connector 18">
              <a:extLst>
                <a:ext uri="{FF2B5EF4-FFF2-40B4-BE49-F238E27FC236}">
                  <a16:creationId xmlns:a16="http://schemas.microsoft.com/office/drawing/2014/main" id="{786E72C6-FF2C-F052-BA06-BA36696371E2}"/>
                </a:ext>
              </a:extLst>
            </p:cNvPr>
            <p:cNvCxnSpPr>
              <a:cxnSpLocks/>
              <a:stCxn id="10" idx="3"/>
              <a:endCxn id="8" idx="1"/>
            </p:cNvCxnSpPr>
            <p:nvPr/>
          </p:nvCxnSpPr>
          <p:spPr>
            <a:xfrm>
              <a:off x="1122938" y="4780884"/>
              <a:ext cx="1565727" cy="1031170"/>
            </a:xfrm>
            <a:prstGeom prst="curvedConnector3">
              <a:avLst>
                <a:gd name="adj1" fmla="val 71757"/>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29CA973E-BE33-E916-401B-D651017E5933}"/>
                </a:ext>
              </a:extLst>
            </p:cNvPr>
            <p:cNvCxnSpPr>
              <a:cxnSpLocks/>
              <a:stCxn id="10" idx="3"/>
              <a:endCxn id="9" idx="1"/>
            </p:cNvCxnSpPr>
            <p:nvPr/>
          </p:nvCxnSpPr>
          <p:spPr>
            <a:xfrm>
              <a:off x="1122938" y="4780884"/>
              <a:ext cx="1565727" cy="3009691"/>
            </a:xfrm>
            <a:prstGeom prst="curvedConnector3">
              <a:avLst>
                <a:gd name="adj1" fmla="val 50000"/>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5CABF5-49C1-4126-BA61-8C0ED239CA7C}"/>
                </a:ext>
              </a:extLst>
            </p:cNvPr>
            <p:cNvCxnSpPr>
              <a:stCxn id="10" idx="3"/>
            </p:cNvCxnSpPr>
            <p:nvPr/>
          </p:nvCxnSpPr>
          <p:spPr>
            <a:xfrm flipH="1">
              <a:off x="208538" y="4780884"/>
              <a:ext cx="914400" cy="0"/>
            </a:xfrm>
            <a:prstGeom prst="line">
              <a:avLst/>
            </a:prstGeom>
            <a:ln w="2857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CEAC39F1-CC7C-C37B-23B8-638B2DF2ADBD}"/>
                </a:ext>
              </a:extLst>
            </p:cNvPr>
            <p:cNvSpPr txBox="1"/>
            <p:nvPr/>
          </p:nvSpPr>
          <p:spPr>
            <a:xfrm>
              <a:off x="50923" y="4809985"/>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search</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46" name="Straight Arrow Connector 45">
            <a:extLst>
              <a:ext uri="{FF2B5EF4-FFF2-40B4-BE49-F238E27FC236}">
                <a16:creationId xmlns:a16="http://schemas.microsoft.com/office/drawing/2014/main" id="{35C6887E-E18F-BEFF-6934-D5709A37C08F}"/>
              </a:ext>
            </a:extLst>
          </p:cNvPr>
          <p:cNvCxnSpPr>
            <a:cxnSpLocks/>
          </p:cNvCxnSpPr>
          <p:nvPr/>
        </p:nvCxnSpPr>
        <p:spPr>
          <a:xfrm>
            <a:off x="9922727" y="4456206"/>
            <a:ext cx="1397000" cy="0"/>
          </a:xfrm>
          <a:prstGeom prst="straightConnector1">
            <a:avLst/>
          </a:prstGeom>
          <a:ln w="381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C281F4C-811C-996C-8E20-FDFCAA2ABF28}"/>
              </a:ext>
            </a:extLst>
          </p:cNvPr>
          <p:cNvSpPr txBox="1"/>
          <p:nvPr/>
        </p:nvSpPr>
        <p:spPr>
          <a:xfrm>
            <a:off x="9922727" y="4482354"/>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read</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Rounded Rectangle 1">
            <a:extLst>
              <a:ext uri="{FF2B5EF4-FFF2-40B4-BE49-F238E27FC236}">
                <a16:creationId xmlns:a16="http://schemas.microsoft.com/office/drawing/2014/main" id="{69E7F887-5A76-B10F-7EAA-4D062CD3F1C9}"/>
              </a:ext>
            </a:extLst>
          </p:cNvPr>
          <p:cNvSpPr/>
          <p:nvPr/>
        </p:nvSpPr>
        <p:spPr>
          <a:xfrm>
            <a:off x="2759864" y="4478992"/>
            <a:ext cx="3443195"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News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(August 20, 2021)</a:t>
            </a:r>
            <a:r>
              <a:rPr lang="zh-CN" altLang="en-US" sz="2400" dirty="0">
                <a:solidFill>
                  <a:schemeClr val="bg1"/>
                </a:solidFill>
                <a:latin typeface="Helvetica Neue"/>
                <a:cs typeface="Helvetica Neue"/>
              </a:rPr>
              <a:t> </a:t>
            </a:r>
            <a:endParaRPr lang="en-US" sz="2400" dirty="0">
              <a:solidFill>
                <a:schemeClr val="bg1"/>
              </a:solidFill>
              <a:latin typeface="Helvetica Neue"/>
              <a:cs typeface="Helvetica Neue"/>
            </a:endParaRPr>
          </a:p>
        </p:txBody>
      </p:sp>
      <p:sp>
        <p:nvSpPr>
          <p:cNvPr id="3" name="Rounded Rectangle 2">
            <a:extLst>
              <a:ext uri="{FF2B5EF4-FFF2-40B4-BE49-F238E27FC236}">
                <a16:creationId xmlns:a16="http://schemas.microsoft.com/office/drawing/2014/main" id="{A887446E-CCE6-655F-BE58-AF692AE1330A}"/>
              </a:ext>
            </a:extLst>
          </p:cNvPr>
          <p:cNvSpPr/>
          <p:nvPr/>
        </p:nvSpPr>
        <p:spPr>
          <a:xfrm>
            <a:off x="2759864" y="2488968"/>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Wikipedia</a:t>
            </a:r>
            <a:endParaRPr lang="en-US" sz="2400" dirty="0">
              <a:solidFill>
                <a:schemeClr val="bg1"/>
              </a:solidFill>
              <a:latin typeface="Helvetica Neue"/>
              <a:cs typeface="Helvetica Neue"/>
            </a:endParaRPr>
          </a:p>
        </p:txBody>
      </p:sp>
      <p:pic>
        <p:nvPicPr>
          <p:cNvPr id="14" name="Picture 13">
            <a:extLst>
              <a:ext uri="{FF2B5EF4-FFF2-40B4-BE49-F238E27FC236}">
                <a16:creationId xmlns:a16="http://schemas.microsoft.com/office/drawing/2014/main" id="{E31F6CD3-AB9D-0C9B-002E-AB547D5CD85A}"/>
              </a:ext>
            </a:extLst>
          </p:cNvPr>
          <p:cNvPicPr>
            <a:picLocks noChangeAspect="1"/>
          </p:cNvPicPr>
          <p:nvPr/>
        </p:nvPicPr>
        <p:blipFill>
          <a:blip r:embed="rId7"/>
          <a:srcRect/>
          <a:stretch/>
        </p:blipFill>
        <p:spPr>
          <a:xfrm>
            <a:off x="11505339" y="1740365"/>
            <a:ext cx="4356599" cy="5956983"/>
          </a:xfrm>
          <a:prstGeom prst="rect">
            <a:avLst/>
          </a:prstGeom>
        </p:spPr>
      </p:pic>
      <p:sp>
        <p:nvSpPr>
          <p:cNvPr id="16" name="Rectangle 15">
            <a:extLst>
              <a:ext uri="{FF2B5EF4-FFF2-40B4-BE49-F238E27FC236}">
                <a16:creationId xmlns:a16="http://schemas.microsoft.com/office/drawing/2014/main" id="{E9776B02-8D0C-450E-9FB3-004831D4A589}"/>
              </a:ext>
            </a:extLst>
          </p:cNvPr>
          <p:cNvSpPr/>
          <p:nvPr/>
        </p:nvSpPr>
        <p:spPr>
          <a:xfrm>
            <a:off x="12156141" y="6221506"/>
            <a:ext cx="1111624" cy="412376"/>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Slide Number Placeholder 10">
            <a:extLst>
              <a:ext uri="{FF2B5EF4-FFF2-40B4-BE49-F238E27FC236}">
                <a16:creationId xmlns:a16="http://schemas.microsoft.com/office/drawing/2014/main" id="{5AEE1931-BED7-EC51-C92A-906FD52F9090}"/>
              </a:ext>
            </a:extLst>
          </p:cNvPr>
          <p:cNvSpPr>
            <a:spLocks noGrp="1"/>
          </p:cNvSpPr>
          <p:nvPr>
            <p:ph type="sldNum" sz="quarter" idx="11"/>
          </p:nvPr>
        </p:nvSpPr>
        <p:spPr/>
        <p:txBody>
          <a:bodyPr/>
          <a:lstStyle/>
          <a:p>
            <a:pPr>
              <a:defRPr/>
            </a:pPr>
            <a:fld id="{91F31FA6-B0B4-9940-9B47-E6B321700686}" type="slidenum">
              <a:rPr lang="en-US" smtClean="0"/>
              <a:pPr>
                <a:defRPr/>
              </a:pPr>
              <a:t>19</a:t>
            </a:fld>
            <a:endParaRPr lang="en-US"/>
          </a:p>
        </p:txBody>
      </p:sp>
    </p:spTree>
    <p:extLst>
      <p:ext uri="{BB962C8B-B14F-4D97-AF65-F5344CB8AC3E}">
        <p14:creationId xmlns:p14="http://schemas.microsoft.com/office/powerpoint/2010/main" val="1033426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B78D2-973F-2F52-ECF8-F753790B3F67}"/>
              </a:ext>
            </a:extLst>
          </p:cNvPr>
          <p:cNvSpPr>
            <a:spLocks noGrp="1"/>
          </p:cNvSpPr>
          <p:nvPr>
            <p:ph type="title"/>
          </p:nvPr>
        </p:nvSpPr>
        <p:spPr/>
        <p:txBody>
          <a:bodyPr/>
          <a:lstStyle/>
          <a:p>
            <a:r>
              <a:rPr lang="en-US" altLang="zh-CN" dirty="0"/>
              <a:t>How</a:t>
            </a:r>
            <a:r>
              <a:rPr lang="zh-CN" altLang="en-US" dirty="0"/>
              <a:t> </a:t>
            </a:r>
            <a:r>
              <a:rPr lang="en-US" altLang="zh-CN" dirty="0"/>
              <a:t>do</a:t>
            </a:r>
            <a:r>
              <a:rPr lang="zh-CN" altLang="en-US" dirty="0"/>
              <a:t> </a:t>
            </a:r>
            <a:r>
              <a:rPr lang="en-US" altLang="zh-CN" dirty="0"/>
              <a:t>humans</a:t>
            </a:r>
            <a:r>
              <a:rPr lang="zh-CN" altLang="en-US" dirty="0"/>
              <a:t> </a:t>
            </a:r>
            <a:r>
              <a:rPr lang="en-US" altLang="zh-CN" dirty="0"/>
              <a:t>find</a:t>
            </a:r>
            <a:r>
              <a:rPr lang="zh-CN" altLang="en-US" dirty="0"/>
              <a:t> </a:t>
            </a:r>
            <a:r>
              <a:rPr lang="en-US" altLang="zh-CN" dirty="0"/>
              <a:t>the</a:t>
            </a:r>
            <a:r>
              <a:rPr lang="zh-CN" altLang="en-US" dirty="0"/>
              <a:t> </a:t>
            </a:r>
            <a:r>
              <a:rPr lang="en-US" altLang="zh-CN" dirty="0"/>
              <a:t>answer?</a:t>
            </a:r>
            <a:endParaRPr lang="en-US" dirty="0"/>
          </a:p>
        </p:txBody>
      </p:sp>
      <p:grpSp>
        <p:nvGrpSpPr>
          <p:cNvPr id="50" name="Group 49">
            <a:extLst>
              <a:ext uri="{FF2B5EF4-FFF2-40B4-BE49-F238E27FC236}">
                <a16:creationId xmlns:a16="http://schemas.microsoft.com/office/drawing/2014/main" id="{B20723D2-5051-789D-9E08-3EC1AA235F95}"/>
              </a:ext>
            </a:extLst>
          </p:cNvPr>
          <p:cNvGrpSpPr/>
          <p:nvPr/>
        </p:nvGrpSpPr>
        <p:grpSpPr>
          <a:xfrm>
            <a:off x="50923" y="1728012"/>
            <a:ext cx="10359342" cy="6672163"/>
            <a:chOff x="50923" y="1728012"/>
            <a:chExt cx="10359342" cy="6672163"/>
          </a:xfrm>
        </p:grpSpPr>
        <p:pic>
          <p:nvPicPr>
            <p:cNvPr id="1028" name="Picture 4">
              <a:extLst>
                <a:ext uri="{FF2B5EF4-FFF2-40B4-BE49-F238E27FC236}">
                  <a16:creationId xmlns:a16="http://schemas.microsoft.com/office/drawing/2014/main" id="{14C39D23-AF9F-E996-FD1A-60F0D9DEB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38" y="372932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FE99DB2-C9E0-4880-C9C0-750B734FAAC3}"/>
                </a:ext>
              </a:extLst>
            </p:cNvPr>
            <p:cNvPicPr>
              <a:picLocks noChangeAspect="1"/>
            </p:cNvPicPr>
            <p:nvPr/>
          </p:nvPicPr>
          <p:blipFill>
            <a:blip r:embed="rId3"/>
            <a:stretch>
              <a:fillRect/>
            </a:stretch>
          </p:blipFill>
          <p:spPr>
            <a:xfrm>
              <a:off x="2688665" y="1728012"/>
              <a:ext cx="6324600" cy="711200"/>
            </a:xfrm>
            <a:prstGeom prst="rect">
              <a:avLst/>
            </a:prstGeom>
          </p:spPr>
        </p:pic>
        <p:pic>
          <p:nvPicPr>
            <p:cNvPr id="7" name="Picture 6">
              <a:extLst>
                <a:ext uri="{FF2B5EF4-FFF2-40B4-BE49-F238E27FC236}">
                  <a16:creationId xmlns:a16="http://schemas.microsoft.com/office/drawing/2014/main" id="{9B089654-84EF-FF48-52CE-D27AEF315B5B}"/>
                </a:ext>
              </a:extLst>
            </p:cNvPr>
            <p:cNvPicPr>
              <a:picLocks noChangeAspect="1"/>
            </p:cNvPicPr>
            <p:nvPr/>
          </p:nvPicPr>
          <p:blipFill>
            <a:blip r:embed="rId4"/>
            <a:stretch>
              <a:fillRect/>
            </a:stretch>
          </p:blipFill>
          <p:spPr>
            <a:xfrm>
              <a:off x="2688665" y="3160433"/>
              <a:ext cx="7721600" cy="1282700"/>
            </a:xfrm>
            <a:prstGeom prst="rect">
              <a:avLst/>
            </a:prstGeom>
          </p:spPr>
        </p:pic>
        <p:pic>
          <p:nvPicPr>
            <p:cNvPr id="8" name="Picture 7">
              <a:extLst>
                <a:ext uri="{FF2B5EF4-FFF2-40B4-BE49-F238E27FC236}">
                  <a16:creationId xmlns:a16="http://schemas.microsoft.com/office/drawing/2014/main" id="{BC84E20C-5231-FB7D-874A-7708F29C6C40}"/>
                </a:ext>
              </a:extLst>
            </p:cNvPr>
            <p:cNvPicPr>
              <a:picLocks noChangeAspect="1"/>
            </p:cNvPicPr>
            <p:nvPr/>
          </p:nvPicPr>
          <p:blipFill>
            <a:blip r:embed="rId5"/>
            <a:stretch>
              <a:fillRect/>
            </a:stretch>
          </p:blipFill>
          <p:spPr>
            <a:xfrm>
              <a:off x="2688665" y="5164354"/>
              <a:ext cx="7569200" cy="1295400"/>
            </a:xfrm>
            <a:prstGeom prst="rect">
              <a:avLst/>
            </a:prstGeom>
          </p:spPr>
        </p:pic>
        <p:pic>
          <p:nvPicPr>
            <p:cNvPr id="9" name="Picture 8">
              <a:extLst>
                <a:ext uri="{FF2B5EF4-FFF2-40B4-BE49-F238E27FC236}">
                  <a16:creationId xmlns:a16="http://schemas.microsoft.com/office/drawing/2014/main" id="{2670850E-52F3-9AE2-400E-DB6DF166014D}"/>
                </a:ext>
              </a:extLst>
            </p:cNvPr>
            <p:cNvPicPr>
              <a:picLocks noChangeAspect="1"/>
            </p:cNvPicPr>
            <p:nvPr/>
          </p:nvPicPr>
          <p:blipFill>
            <a:blip r:embed="rId6"/>
            <a:stretch>
              <a:fillRect/>
            </a:stretch>
          </p:blipFill>
          <p:spPr>
            <a:xfrm>
              <a:off x="2688665" y="7180975"/>
              <a:ext cx="7505700" cy="1219200"/>
            </a:xfrm>
            <a:prstGeom prst="rect">
              <a:avLst/>
            </a:prstGeom>
          </p:spPr>
        </p:pic>
        <p:sp>
          <p:nvSpPr>
            <p:cNvPr id="10" name="Rectangle 9">
              <a:extLst>
                <a:ext uri="{FF2B5EF4-FFF2-40B4-BE49-F238E27FC236}">
                  <a16:creationId xmlns:a16="http://schemas.microsoft.com/office/drawing/2014/main" id="{3DA030C3-10D5-CD76-8A7E-4EE456CC0FCC}"/>
                </a:ext>
              </a:extLst>
            </p:cNvPr>
            <p:cNvSpPr>
              <a:spLocks noChangeAspect="1"/>
            </p:cNvSpPr>
            <p:nvPr/>
          </p:nvSpPr>
          <p:spPr>
            <a:xfrm>
              <a:off x="848618" y="4643724"/>
              <a:ext cx="274320" cy="2743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2" name="Curved Connector 11">
              <a:extLst>
                <a:ext uri="{FF2B5EF4-FFF2-40B4-BE49-F238E27FC236}">
                  <a16:creationId xmlns:a16="http://schemas.microsoft.com/office/drawing/2014/main" id="{A02FC986-DFB4-FE51-0C8A-D951FCFFD879}"/>
                </a:ext>
              </a:extLst>
            </p:cNvPr>
            <p:cNvCxnSpPr>
              <a:cxnSpLocks/>
              <a:stCxn id="10" idx="3"/>
              <a:endCxn id="6" idx="1"/>
            </p:cNvCxnSpPr>
            <p:nvPr/>
          </p:nvCxnSpPr>
          <p:spPr>
            <a:xfrm flipV="1">
              <a:off x="1122938" y="2083612"/>
              <a:ext cx="1565727" cy="2697272"/>
            </a:xfrm>
            <a:prstGeom prst="curvedConnector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3079FBE0-F928-D007-C74A-F7CF66AF7ABE}"/>
                </a:ext>
              </a:extLst>
            </p:cNvPr>
            <p:cNvCxnSpPr>
              <a:cxnSpLocks/>
              <a:stCxn id="10" idx="3"/>
              <a:endCxn id="7" idx="1"/>
            </p:cNvCxnSpPr>
            <p:nvPr/>
          </p:nvCxnSpPr>
          <p:spPr>
            <a:xfrm flipV="1">
              <a:off x="1122938" y="3801783"/>
              <a:ext cx="1565727" cy="979101"/>
            </a:xfrm>
            <a:prstGeom prst="curvedConnector3">
              <a:avLst>
                <a:gd name="adj1" fmla="val 7061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urved Connector 18">
              <a:extLst>
                <a:ext uri="{FF2B5EF4-FFF2-40B4-BE49-F238E27FC236}">
                  <a16:creationId xmlns:a16="http://schemas.microsoft.com/office/drawing/2014/main" id="{786E72C6-FF2C-F052-BA06-BA36696371E2}"/>
                </a:ext>
              </a:extLst>
            </p:cNvPr>
            <p:cNvCxnSpPr>
              <a:cxnSpLocks/>
              <a:stCxn id="10" idx="3"/>
              <a:endCxn id="8" idx="1"/>
            </p:cNvCxnSpPr>
            <p:nvPr/>
          </p:nvCxnSpPr>
          <p:spPr>
            <a:xfrm>
              <a:off x="1122938" y="4780884"/>
              <a:ext cx="1565727" cy="1031170"/>
            </a:xfrm>
            <a:prstGeom prst="curvedConnector3">
              <a:avLst>
                <a:gd name="adj1" fmla="val 71757"/>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29CA973E-BE33-E916-401B-D651017E5933}"/>
                </a:ext>
              </a:extLst>
            </p:cNvPr>
            <p:cNvCxnSpPr>
              <a:cxnSpLocks/>
              <a:stCxn id="10" idx="3"/>
              <a:endCxn id="9" idx="1"/>
            </p:cNvCxnSpPr>
            <p:nvPr/>
          </p:nvCxnSpPr>
          <p:spPr>
            <a:xfrm>
              <a:off x="1122938" y="4780884"/>
              <a:ext cx="1565727" cy="3009691"/>
            </a:xfrm>
            <a:prstGeom prst="curvedConnector3">
              <a:avLst>
                <a:gd name="adj1" fmla="val 50000"/>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5CABF5-49C1-4126-BA61-8C0ED239CA7C}"/>
                </a:ext>
              </a:extLst>
            </p:cNvPr>
            <p:cNvCxnSpPr>
              <a:stCxn id="10" idx="3"/>
            </p:cNvCxnSpPr>
            <p:nvPr/>
          </p:nvCxnSpPr>
          <p:spPr>
            <a:xfrm flipH="1">
              <a:off x="208538" y="4780884"/>
              <a:ext cx="914400" cy="0"/>
            </a:xfrm>
            <a:prstGeom prst="line">
              <a:avLst/>
            </a:prstGeom>
            <a:ln w="2857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CEAC39F1-CC7C-C37B-23B8-638B2DF2ADBD}"/>
                </a:ext>
              </a:extLst>
            </p:cNvPr>
            <p:cNvSpPr txBox="1"/>
            <p:nvPr/>
          </p:nvSpPr>
          <p:spPr>
            <a:xfrm>
              <a:off x="50923" y="4809985"/>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search</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46" name="Straight Arrow Connector 45">
            <a:extLst>
              <a:ext uri="{FF2B5EF4-FFF2-40B4-BE49-F238E27FC236}">
                <a16:creationId xmlns:a16="http://schemas.microsoft.com/office/drawing/2014/main" id="{35C6887E-E18F-BEFF-6934-D5709A37C08F}"/>
              </a:ext>
            </a:extLst>
          </p:cNvPr>
          <p:cNvCxnSpPr>
            <a:cxnSpLocks/>
          </p:cNvCxnSpPr>
          <p:nvPr/>
        </p:nvCxnSpPr>
        <p:spPr>
          <a:xfrm>
            <a:off x="9259339" y="6278467"/>
            <a:ext cx="1397000" cy="0"/>
          </a:xfrm>
          <a:prstGeom prst="straightConnector1">
            <a:avLst/>
          </a:prstGeom>
          <a:ln w="3810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a:extLst>
              <a:ext uri="{FF2B5EF4-FFF2-40B4-BE49-F238E27FC236}">
                <a16:creationId xmlns:a16="http://schemas.microsoft.com/office/drawing/2014/main" id="{5C281F4C-811C-996C-8E20-FDFCAA2ABF28}"/>
              </a:ext>
            </a:extLst>
          </p:cNvPr>
          <p:cNvSpPr txBox="1"/>
          <p:nvPr/>
        </p:nvSpPr>
        <p:spPr>
          <a:xfrm>
            <a:off x="9259339" y="6304615"/>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read</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 name="Rounded Rectangle 1">
            <a:extLst>
              <a:ext uri="{FF2B5EF4-FFF2-40B4-BE49-F238E27FC236}">
                <a16:creationId xmlns:a16="http://schemas.microsoft.com/office/drawing/2014/main" id="{69E7F887-5A76-B10F-7EAA-4D062CD3F1C9}"/>
              </a:ext>
            </a:extLst>
          </p:cNvPr>
          <p:cNvSpPr/>
          <p:nvPr/>
        </p:nvSpPr>
        <p:spPr>
          <a:xfrm>
            <a:off x="2759864" y="4478992"/>
            <a:ext cx="3443195"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News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(August 20, 2021)</a:t>
            </a:r>
            <a:r>
              <a:rPr lang="zh-CN" altLang="en-US" sz="2400" dirty="0">
                <a:solidFill>
                  <a:schemeClr val="bg1"/>
                </a:solidFill>
                <a:latin typeface="Helvetica Neue"/>
                <a:cs typeface="Helvetica Neue"/>
              </a:rPr>
              <a:t> </a:t>
            </a:r>
            <a:endParaRPr lang="en-US" sz="2400" dirty="0">
              <a:solidFill>
                <a:schemeClr val="bg1"/>
              </a:solidFill>
              <a:latin typeface="Helvetica Neue"/>
              <a:cs typeface="Helvetica Neue"/>
            </a:endParaRPr>
          </a:p>
        </p:txBody>
      </p:sp>
      <p:sp>
        <p:nvSpPr>
          <p:cNvPr id="3" name="Rounded Rectangle 2">
            <a:extLst>
              <a:ext uri="{FF2B5EF4-FFF2-40B4-BE49-F238E27FC236}">
                <a16:creationId xmlns:a16="http://schemas.microsoft.com/office/drawing/2014/main" id="{A887446E-CCE6-655F-BE58-AF692AE1330A}"/>
              </a:ext>
            </a:extLst>
          </p:cNvPr>
          <p:cNvSpPr/>
          <p:nvPr/>
        </p:nvSpPr>
        <p:spPr>
          <a:xfrm>
            <a:off x="2759864" y="2488968"/>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Wikipedia</a:t>
            </a:r>
            <a:endParaRPr lang="en-US" sz="2400" dirty="0">
              <a:solidFill>
                <a:schemeClr val="bg1"/>
              </a:solidFill>
              <a:latin typeface="Helvetica Neue"/>
              <a:cs typeface="Helvetica Neue"/>
            </a:endParaRPr>
          </a:p>
        </p:txBody>
      </p:sp>
      <p:sp>
        <p:nvSpPr>
          <p:cNvPr id="5" name="Rounded Rectangle 4">
            <a:extLst>
              <a:ext uri="{FF2B5EF4-FFF2-40B4-BE49-F238E27FC236}">
                <a16:creationId xmlns:a16="http://schemas.microsoft.com/office/drawing/2014/main" id="{6CC1D1FD-FF23-8385-73D4-3D660D4E7437}"/>
              </a:ext>
            </a:extLst>
          </p:cNvPr>
          <p:cNvSpPr/>
          <p:nvPr/>
        </p:nvSpPr>
        <p:spPr>
          <a:xfrm>
            <a:off x="2759864" y="6459754"/>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Database</a:t>
            </a:r>
            <a:endParaRPr lang="en-US" sz="2400" dirty="0">
              <a:solidFill>
                <a:schemeClr val="bg1"/>
              </a:solidFill>
              <a:latin typeface="Helvetica Neue"/>
              <a:cs typeface="Helvetica Neue"/>
            </a:endParaRPr>
          </a:p>
        </p:txBody>
      </p:sp>
      <p:pic>
        <p:nvPicPr>
          <p:cNvPr id="11" name="Picture 10">
            <a:extLst>
              <a:ext uri="{FF2B5EF4-FFF2-40B4-BE49-F238E27FC236}">
                <a16:creationId xmlns:a16="http://schemas.microsoft.com/office/drawing/2014/main" id="{8FEA29AE-B007-C0EB-F0AE-9BA962E5666F}"/>
              </a:ext>
            </a:extLst>
          </p:cNvPr>
          <p:cNvPicPr>
            <a:picLocks noChangeAspect="1"/>
          </p:cNvPicPr>
          <p:nvPr/>
        </p:nvPicPr>
        <p:blipFill>
          <a:blip r:embed="rId7"/>
          <a:stretch>
            <a:fillRect/>
          </a:stretch>
        </p:blipFill>
        <p:spPr>
          <a:xfrm>
            <a:off x="10656339" y="1624308"/>
            <a:ext cx="5355315" cy="1994765"/>
          </a:xfrm>
          <a:prstGeom prst="rect">
            <a:avLst/>
          </a:prstGeom>
        </p:spPr>
      </p:pic>
      <p:pic>
        <p:nvPicPr>
          <p:cNvPr id="13" name="Picture 12">
            <a:extLst>
              <a:ext uri="{FF2B5EF4-FFF2-40B4-BE49-F238E27FC236}">
                <a16:creationId xmlns:a16="http://schemas.microsoft.com/office/drawing/2014/main" id="{0A89F1FB-4F5C-DC75-A332-690998E02D6C}"/>
              </a:ext>
            </a:extLst>
          </p:cNvPr>
          <p:cNvPicPr>
            <a:picLocks noChangeAspect="1"/>
          </p:cNvPicPr>
          <p:nvPr/>
        </p:nvPicPr>
        <p:blipFill>
          <a:blip r:embed="rId8"/>
          <a:stretch>
            <a:fillRect/>
          </a:stretch>
        </p:blipFill>
        <p:spPr>
          <a:xfrm>
            <a:off x="10692147" y="3676128"/>
            <a:ext cx="5355315" cy="5617653"/>
          </a:xfrm>
          <a:prstGeom prst="rect">
            <a:avLst/>
          </a:prstGeom>
        </p:spPr>
      </p:pic>
      <p:sp>
        <p:nvSpPr>
          <p:cNvPr id="17" name="Rectangle 16">
            <a:extLst>
              <a:ext uri="{FF2B5EF4-FFF2-40B4-BE49-F238E27FC236}">
                <a16:creationId xmlns:a16="http://schemas.microsoft.com/office/drawing/2014/main" id="{28F6921A-8AF9-FEF3-B918-95408D3E7FCB}"/>
              </a:ext>
            </a:extLst>
          </p:cNvPr>
          <p:cNvSpPr/>
          <p:nvPr/>
        </p:nvSpPr>
        <p:spPr>
          <a:xfrm>
            <a:off x="12222371" y="3088717"/>
            <a:ext cx="2192875" cy="45864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8" name="Rectangle 17">
            <a:extLst>
              <a:ext uri="{FF2B5EF4-FFF2-40B4-BE49-F238E27FC236}">
                <a16:creationId xmlns:a16="http://schemas.microsoft.com/office/drawing/2014/main" id="{70541BEE-3BD5-E03C-B028-6A19957BC754}"/>
              </a:ext>
            </a:extLst>
          </p:cNvPr>
          <p:cNvSpPr/>
          <p:nvPr/>
        </p:nvSpPr>
        <p:spPr>
          <a:xfrm>
            <a:off x="12123758" y="7736788"/>
            <a:ext cx="2192875" cy="458640"/>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6" name="Slide Number Placeholder 15">
            <a:extLst>
              <a:ext uri="{FF2B5EF4-FFF2-40B4-BE49-F238E27FC236}">
                <a16:creationId xmlns:a16="http://schemas.microsoft.com/office/drawing/2014/main" id="{F8D43730-661C-5FE9-708D-87E3E7AC5700}"/>
              </a:ext>
            </a:extLst>
          </p:cNvPr>
          <p:cNvSpPr>
            <a:spLocks noGrp="1"/>
          </p:cNvSpPr>
          <p:nvPr>
            <p:ph type="sldNum" sz="quarter" idx="11"/>
          </p:nvPr>
        </p:nvSpPr>
        <p:spPr/>
        <p:txBody>
          <a:bodyPr/>
          <a:lstStyle/>
          <a:p>
            <a:pPr>
              <a:defRPr/>
            </a:pPr>
            <a:fld id="{91F31FA6-B0B4-9940-9B47-E6B321700686}" type="slidenum">
              <a:rPr lang="en-US" smtClean="0"/>
              <a:pPr>
                <a:defRPr/>
              </a:pPr>
              <a:t>20</a:t>
            </a:fld>
            <a:endParaRPr lang="en-US"/>
          </a:p>
        </p:txBody>
      </p:sp>
    </p:spTree>
    <p:extLst>
      <p:ext uri="{BB962C8B-B14F-4D97-AF65-F5344CB8AC3E}">
        <p14:creationId xmlns:p14="http://schemas.microsoft.com/office/powerpoint/2010/main" val="736462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B78D2-973F-2F52-ECF8-F753790B3F67}"/>
              </a:ext>
            </a:extLst>
          </p:cNvPr>
          <p:cNvSpPr>
            <a:spLocks noGrp="1"/>
          </p:cNvSpPr>
          <p:nvPr>
            <p:ph type="title"/>
          </p:nvPr>
        </p:nvSpPr>
        <p:spPr/>
        <p:txBody>
          <a:bodyPr/>
          <a:lstStyle/>
          <a:p>
            <a:r>
              <a:rPr lang="en-US" altLang="zh-CN" dirty="0"/>
              <a:t>How</a:t>
            </a:r>
            <a:r>
              <a:rPr lang="zh-CN" altLang="en-US" dirty="0"/>
              <a:t> </a:t>
            </a:r>
            <a:r>
              <a:rPr lang="en-US" altLang="zh-CN" dirty="0"/>
              <a:t>do</a:t>
            </a:r>
            <a:r>
              <a:rPr lang="zh-CN" altLang="en-US" dirty="0"/>
              <a:t> </a:t>
            </a:r>
            <a:r>
              <a:rPr lang="en-US" altLang="zh-CN" dirty="0"/>
              <a:t>humans</a:t>
            </a:r>
            <a:r>
              <a:rPr lang="zh-CN" altLang="en-US" dirty="0"/>
              <a:t> </a:t>
            </a:r>
            <a:r>
              <a:rPr lang="en-US" altLang="zh-CN" dirty="0"/>
              <a:t>find</a:t>
            </a:r>
            <a:r>
              <a:rPr lang="zh-CN" altLang="en-US" dirty="0"/>
              <a:t> </a:t>
            </a:r>
            <a:r>
              <a:rPr lang="en-US" altLang="zh-CN" dirty="0"/>
              <a:t>the</a:t>
            </a:r>
            <a:r>
              <a:rPr lang="zh-CN" altLang="en-US" dirty="0"/>
              <a:t> </a:t>
            </a:r>
            <a:r>
              <a:rPr lang="en-US" altLang="zh-CN" dirty="0"/>
              <a:t>answer?</a:t>
            </a:r>
            <a:endParaRPr lang="en-US" dirty="0"/>
          </a:p>
        </p:txBody>
      </p:sp>
      <p:grpSp>
        <p:nvGrpSpPr>
          <p:cNvPr id="50" name="Group 49">
            <a:extLst>
              <a:ext uri="{FF2B5EF4-FFF2-40B4-BE49-F238E27FC236}">
                <a16:creationId xmlns:a16="http://schemas.microsoft.com/office/drawing/2014/main" id="{B20723D2-5051-789D-9E08-3EC1AA235F95}"/>
              </a:ext>
            </a:extLst>
          </p:cNvPr>
          <p:cNvGrpSpPr/>
          <p:nvPr/>
        </p:nvGrpSpPr>
        <p:grpSpPr>
          <a:xfrm>
            <a:off x="50923" y="1728012"/>
            <a:ext cx="10359342" cy="6672163"/>
            <a:chOff x="50923" y="1728012"/>
            <a:chExt cx="10359342" cy="6672163"/>
          </a:xfrm>
        </p:grpSpPr>
        <p:pic>
          <p:nvPicPr>
            <p:cNvPr id="1028" name="Picture 4">
              <a:extLst>
                <a:ext uri="{FF2B5EF4-FFF2-40B4-BE49-F238E27FC236}">
                  <a16:creationId xmlns:a16="http://schemas.microsoft.com/office/drawing/2014/main" id="{14C39D23-AF9F-E996-FD1A-60F0D9DEB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538" y="3729324"/>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FE99DB2-C9E0-4880-C9C0-750B734FAAC3}"/>
                </a:ext>
              </a:extLst>
            </p:cNvPr>
            <p:cNvPicPr>
              <a:picLocks noChangeAspect="1"/>
            </p:cNvPicPr>
            <p:nvPr/>
          </p:nvPicPr>
          <p:blipFill>
            <a:blip r:embed="rId3"/>
            <a:stretch>
              <a:fillRect/>
            </a:stretch>
          </p:blipFill>
          <p:spPr>
            <a:xfrm>
              <a:off x="2688665" y="1728012"/>
              <a:ext cx="6324600" cy="711200"/>
            </a:xfrm>
            <a:prstGeom prst="rect">
              <a:avLst/>
            </a:prstGeom>
          </p:spPr>
        </p:pic>
        <p:pic>
          <p:nvPicPr>
            <p:cNvPr id="7" name="Picture 6">
              <a:extLst>
                <a:ext uri="{FF2B5EF4-FFF2-40B4-BE49-F238E27FC236}">
                  <a16:creationId xmlns:a16="http://schemas.microsoft.com/office/drawing/2014/main" id="{9B089654-84EF-FF48-52CE-D27AEF315B5B}"/>
                </a:ext>
              </a:extLst>
            </p:cNvPr>
            <p:cNvPicPr>
              <a:picLocks noChangeAspect="1"/>
            </p:cNvPicPr>
            <p:nvPr/>
          </p:nvPicPr>
          <p:blipFill>
            <a:blip r:embed="rId4"/>
            <a:stretch>
              <a:fillRect/>
            </a:stretch>
          </p:blipFill>
          <p:spPr>
            <a:xfrm>
              <a:off x="2688665" y="3160433"/>
              <a:ext cx="7721600" cy="1282700"/>
            </a:xfrm>
            <a:prstGeom prst="rect">
              <a:avLst/>
            </a:prstGeom>
          </p:spPr>
        </p:pic>
        <p:pic>
          <p:nvPicPr>
            <p:cNvPr id="8" name="Picture 7">
              <a:extLst>
                <a:ext uri="{FF2B5EF4-FFF2-40B4-BE49-F238E27FC236}">
                  <a16:creationId xmlns:a16="http://schemas.microsoft.com/office/drawing/2014/main" id="{BC84E20C-5231-FB7D-874A-7708F29C6C40}"/>
                </a:ext>
              </a:extLst>
            </p:cNvPr>
            <p:cNvPicPr>
              <a:picLocks noChangeAspect="1"/>
            </p:cNvPicPr>
            <p:nvPr/>
          </p:nvPicPr>
          <p:blipFill>
            <a:blip r:embed="rId5"/>
            <a:stretch>
              <a:fillRect/>
            </a:stretch>
          </p:blipFill>
          <p:spPr>
            <a:xfrm>
              <a:off x="2688665" y="5164354"/>
              <a:ext cx="7569200" cy="1295400"/>
            </a:xfrm>
            <a:prstGeom prst="rect">
              <a:avLst/>
            </a:prstGeom>
          </p:spPr>
        </p:pic>
        <p:pic>
          <p:nvPicPr>
            <p:cNvPr id="9" name="Picture 8">
              <a:extLst>
                <a:ext uri="{FF2B5EF4-FFF2-40B4-BE49-F238E27FC236}">
                  <a16:creationId xmlns:a16="http://schemas.microsoft.com/office/drawing/2014/main" id="{2670850E-52F3-9AE2-400E-DB6DF166014D}"/>
                </a:ext>
              </a:extLst>
            </p:cNvPr>
            <p:cNvPicPr>
              <a:picLocks noChangeAspect="1"/>
            </p:cNvPicPr>
            <p:nvPr/>
          </p:nvPicPr>
          <p:blipFill>
            <a:blip r:embed="rId6"/>
            <a:stretch>
              <a:fillRect/>
            </a:stretch>
          </p:blipFill>
          <p:spPr>
            <a:xfrm>
              <a:off x="2688665" y="7180975"/>
              <a:ext cx="7505700" cy="1219200"/>
            </a:xfrm>
            <a:prstGeom prst="rect">
              <a:avLst/>
            </a:prstGeom>
          </p:spPr>
        </p:pic>
        <p:sp>
          <p:nvSpPr>
            <p:cNvPr id="10" name="Rectangle 9">
              <a:extLst>
                <a:ext uri="{FF2B5EF4-FFF2-40B4-BE49-F238E27FC236}">
                  <a16:creationId xmlns:a16="http://schemas.microsoft.com/office/drawing/2014/main" id="{3DA030C3-10D5-CD76-8A7E-4EE456CC0FCC}"/>
                </a:ext>
              </a:extLst>
            </p:cNvPr>
            <p:cNvSpPr>
              <a:spLocks noChangeAspect="1"/>
            </p:cNvSpPr>
            <p:nvPr/>
          </p:nvSpPr>
          <p:spPr>
            <a:xfrm>
              <a:off x="848618" y="4643724"/>
              <a:ext cx="274320" cy="27432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cxnSp>
          <p:nvCxnSpPr>
            <p:cNvPr id="12" name="Curved Connector 11">
              <a:extLst>
                <a:ext uri="{FF2B5EF4-FFF2-40B4-BE49-F238E27FC236}">
                  <a16:creationId xmlns:a16="http://schemas.microsoft.com/office/drawing/2014/main" id="{A02FC986-DFB4-FE51-0C8A-D951FCFFD879}"/>
                </a:ext>
              </a:extLst>
            </p:cNvPr>
            <p:cNvCxnSpPr>
              <a:cxnSpLocks/>
              <a:stCxn id="10" idx="3"/>
              <a:endCxn id="6" idx="1"/>
            </p:cNvCxnSpPr>
            <p:nvPr/>
          </p:nvCxnSpPr>
          <p:spPr>
            <a:xfrm flipV="1">
              <a:off x="1122938" y="2083612"/>
              <a:ext cx="1565727" cy="2697272"/>
            </a:xfrm>
            <a:prstGeom prst="curvedConnector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Curved Connector 14">
              <a:extLst>
                <a:ext uri="{FF2B5EF4-FFF2-40B4-BE49-F238E27FC236}">
                  <a16:creationId xmlns:a16="http://schemas.microsoft.com/office/drawing/2014/main" id="{3079FBE0-F928-D007-C74A-F7CF66AF7ABE}"/>
                </a:ext>
              </a:extLst>
            </p:cNvPr>
            <p:cNvCxnSpPr>
              <a:cxnSpLocks/>
              <a:stCxn id="10" idx="3"/>
              <a:endCxn id="7" idx="1"/>
            </p:cNvCxnSpPr>
            <p:nvPr/>
          </p:nvCxnSpPr>
          <p:spPr>
            <a:xfrm flipV="1">
              <a:off x="1122938" y="3801783"/>
              <a:ext cx="1565727" cy="979101"/>
            </a:xfrm>
            <a:prstGeom prst="curvedConnector3">
              <a:avLst>
                <a:gd name="adj1" fmla="val 70613"/>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Curved Connector 18">
              <a:extLst>
                <a:ext uri="{FF2B5EF4-FFF2-40B4-BE49-F238E27FC236}">
                  <a16:creationId xmlns:a16="http://schemas.microsoft.com/office/drawing/2014/main" id="{786E72C6-FF2C-F052-BA06-BA36696371E2}"/>
                </a:ext>
              </a:extLst>
            </p:cNvPr>
            <p:cNvCxnSpPr>
              <a:cxnSpLocks/>
              <a:stCxn id="10" idx="3"/>
              <a:endCxn id="8" idx="1"/>
            </p:cNvCxnSpPr>
            <p:nvPr/>
          </p:nvCxnSpPr>
          <p:spPr>
            <a:xfrm>
              <a:off x="1122938" y="4780884"/>
              <a:ext cx="1565727" cy="1031170"/>
            </a:xfrm>
            <a:prstGeom prst="curvedConnector3">
              <a:avLst>
                <a:gd name="adj1" fmla="val 71757"/>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29CA973E-BE33-E916-401B-D651017E5933}"/>
                </a:ext>
              </a:extLst>
            </p:cNvPr>
            <p:cNvCxnSpPr>
              <a:cxnSpLocks/>
              <a:stCxn id="10" idx="3"/>
              <a:endCxn id="9" idx="1"/>
            </p:cNvCxnSpPr>
            <p:nvPr/>
          </p:nvCxnSpPr>
          <p:spPr>
            <a:xfrm>
              <a:off x="1122938" y="4780884"/>
              <a:ext cx="1565727" cy="3009691"/>
            </a:xfrm>
            <a:prstGeom prst="curvedConnector3">
              <a:avLst>
                <a:gd name="adj1" fmla="val 50000"/>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995CABF5-49C1-4126-BA61-8C0ED239CA7C}"/>
                </a:ext>
              </a:extLst>
            </p:cNvPr>
            <p:cNvCxnSpPr>
              <a:stCxn id="10" idx="3"/>
            </p:cNvCxnSpPr>
            <p:nvPr/>
          </p:nvCxnSpPr>
          <p:spPr>
            <a:xfrm flipH="1">
              <a:off x="208538" y="4780884"/>
              <a:ext cx="914400" cy="0"/>
            </a:xfrm>
            <a:prstGeom prst="line">
              <a:avLst/>
            </a:prstGeom>
            <a:ln w="28575"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CEAC39F1-CC7C-C37B-23B8-638B2DF2ADBD}"/>
                </a:ext>
              </a:extLst>
            </p:cNvPr>
            <p:cNvSpPr txBox="1"/>
            <p:nvPr/>
          </p:nvSpPr>
          <p:spPr>
            <a:xfrm>
              <a:off x="50923" y="4809985"/>
              <a:ext cx="1390337" cy="538609"/>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search</a:t>
              </a:r>
              <a:endParaRPr lang="en-US" sz="2800" dirty="0">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2" name="Rounded Rectangle 1">
            <a:extLst>
              <a:ext uri="{FF2B5EF4-FFF2-40B4-BE49-F238E27FC236}">
                <a16:creationId xmlns:a16="http://schemas.microsoft.com/office/drawing/2014/main" id="{69E7F887-5A76-B10F-7EAA-4D062CD3F1C9}"/>
              </a:ext>
            </a:extLst>
          </p:cNvPr>
          <p:cNvSpPr/>
          <p:nvPr/>
        </p:nvSpPr>
        <p:spPr>
          <a:xfrm>
            <a:off x="2759864" y="4478992"/>
            <a:ext cx="3443195"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News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(August 20, 2021)</a:t>
            </a:r>
            <a:r>
              <a:rPr lang="zh-CN" altLang="en-US" sz="2400" dirty="0">
                <a:solidFill>
                  <a:schemeClr val="bg1"/>
                </a:solidFill>
                <a:latin typeface="Helvetica Neue"/>
                <a:cs typeface="Helvetica Neue"/>
              </a:rPr>
              <a:t> </a:t>
            </a:r>
            <a:endParaRPr lang="en-US" sz="2400" dirty="0">
              <a:solidFill>
                <a:schemeClr val="bg1"/>
              </a:solidFill>
              <a:latin typeface="Helvetica Neue"/>
              <a:cs typeface="Helvetica Neue"/>
            </a:endParaRPr>
          </a:p>
        </p:txBody>
      </p:sp>
      <p:sp>
        <p:nvSpPr>
          <p:cNvPr id="3" name="Rounded Rectangle 2">
            <a:extLst>
              <a:ext uri="{FF2B5EF4-FFF2-40B4-BE49-F238E27FC236}">
                <a16:creationId xmlns:a16="http://schemas.microsoft.com/office/drawing/2014/main" id="{A887446E-CCE6-655F-BE58-AF692AE1330A}"/>
              </a:ext>
            </a:extLst>
          </p:cNvPr>
          <p:cNvSpPr/>
          <p:nvPr/>
        </p:nvSpPr>
        <p:spPr>
          <a:xfrm>
            <a:off x="2759864" y="2488968"/>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Wikipedia</a:t>
            </a:r>
            <a:endParaRPr lang="en-US" sz="2400" dirty="0">
              <a:solidFill>
                <a:schemeClr val="bg1"/>
              </a:solidFill>
              <a:latin typeface="Helvetica Neue"/>
              <a:cs typeface="Helvetica Neue"/>
            </a:endParaRPr>
          </a:p>
        </p:txBody>
      </p:sp>
      <p:sp>
        <p:nvSpPr>
          <p:cNvPr id="5" name="Rounded Rectangle 4">
            <a:extLst>
              <a:ext uri="{FF2B5EF4-FFF2-40B4-BE49-F238E27FC236}">
                <a16:creationId xmlns:a16="http://schemas.microsoft.com/office/drawing/2014/main" id="{6CC1D1FD-FF23-8385-73D4-3D660D4E7437}"/>
              </a:ext>
            </a:extLst>
          </p:cNvPr>
          <p:cNvSpPr/>
          <p:nvPr/>
        </p:nvSpPr>
        <p:spPr>
          <a:xfrm>
            <a:off x="2759864" y="6459754"/>
            <a:ext cx="1613356"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Database</a:t>
            </a:r>
            <a:endParaRPr lang="en-US" sz="2400" dirty="0">
              <a:solidFill>
                <a:schemeClr val="bg1"/>
              </a:solidFill>
              <a:latin typeface="Helvetica Neue"/>
              <a:cs typeface="Helvetica Neue"/>
            </a:endParaRPr>
          </a:p>
        </p:txBody>
      </p:sp>
      <p:sp>
        <p:nvSpPr>
          <p:cNvPr id="14" name="Rounded Rectangle 13">
            <a:extLst>
              <a:ext uri="{FF2B5EF4-FFF2-40B4-BE49-F238E27FC236}">
                <a16:creationId xmlns:a16="http://schemas.microsoft.com/office/drawing/2014/main" id="{43AD51F6-3294-BB28-4779-1010E73BE632}"/>
              </a:ext>
            </a:extLst>
          </p:cNvPr>
          <p:cNvSpPr/>
          <p:nvPr/>
        </p:nvSpPr>
        <p:spPr>
          <a:xfrm>
            <a:off x="2759863" y="8401801"/>
            <a:ext cx="4214678" cy="479730"/>
          </a:xfrm>
          <a:prstGeom prst="roundRect">
            <a:avLst>
              <a:gd name="adj" fmla="val 2383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(June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10,</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2020)</a:t>
            </a:r>
            <a:endParaRPr lang="en-US" sz="2400" dirty="0">
              <a:solidFill>
                <a:schemeClr val="bg1"/>
              </a:solidFill>
              <a:latin typeface="Helvetica Neue"/>
              <a:cs typeface="Helvetica Neue"/>
            </a:endParaRPr>
          </a:p>
        </p:txBody>
      </p:sp>
      <p:pic>
        <p:nvPicPr>
          <p:cNvPr id="16" name="Picture 15">
            <a:extLst>
              <a:ext uri="{FF2B5EF4-FFF2-40B4-BE49-F238E27FC236}">
                <a16:creationId xmlns:a16="http://schemas.microsoft.com/office/drawing/2014/main" id="{AC2A5427-AFE6-A58D-8F63-3B6D9DAA5977}"/>
              </a:ext>
            </a:extLst>
          </p:cNvPr>
          <p:cNvPicPr>
            <a:picLocks noChangeAspect="1"/>
          </p:cNvPicPr>
          <p:nvPr/>
        </p:nvPicPr>
        <p:blipFill>
          <a:blip r:embed="rId7"/>
          <a:stretch>
            <a:fillRect/>
          </a:stretch>
        </p:blipFill>
        <p:spPr>
          <a:xfrm>
            <a:off x="10761787" y="2168385"/>
            <a:ext cx="5181600" cy="5283200"/>
          </a:xfrm>
          <a:prstGeom prst="rect">
            <a:avLst/>
          </a:prstGeom>
        </p:spPr>
      </p:pic>
      <p:sp>
        <p:nvSpPr>
          <p:cNvPr id="13" name="Slide Number Placeholder 12">
            <a:extLst>
              <a:ext uri="{FF2B5EF4-FFF2-40B4-BE49-F238E27FC236}">
                <a16:creationId xmlns:a16="http://schemas.microsoft.com/office/drawing/2014/main" id="{7ADE3484-B2B3-B1F0-0F65-35C480851B2E}"/>
              </a:ext>
            </a:extLst>
          </p:cNvPr>
          <p:cNvSpPr>
            <a:spLocks noGrp="1"/>
          </p:cNvSpPr>
          <p:nvPr>
            <p:ph type="sldNum" sz="quarter" idx="11"/>
          </p:nvPr>
        </p:nvSpPr>
        <p:spPr/>
        <p:txBody>
          <a:bodyPr/>
          <a:lstStyle/>
          <a:p>
            <a:pPr>
              <a:defRPr/>
            </a:pPr>
            <a:fld id="{91F31FA6-B0B4-9940-9B47-E6B321700686}" type="slidenum">
              <a:rPr lang="en-US" smtClean="0"/>
              <a:pPr>
                <a:defRPr/>
              </a:pPr>
              <a:t>21</a:t>
            </a:fld>
            <a:endParaRPr lang="en-US"/>
          </a:p>
        </p:txBody>
      </p:sp>
    </p:spTree>
    <p:extLst>
      <p:ext uri="{BB962C8B-B14F-4D97-AF65-F5344CB8AC3E}">
        <p14:creationId xmlns:p14="http://schemas.microsoft.com/office/powerpoint/2010/main" val="3148022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C96C20-2200-C8FD-7B96-AAE9127A8983}"/>
              </a:ext>
            </a:extLst>
          </p:cNvPr>
          <p:cNvSpPr/>
          <p:nvPr/>
        </p:nvSpPr>
        <p:spPr>
          <a:xfrm>
            <a:off x="3393222" y="533987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6" name="Rectangle 5">
            <a:extLst>
              <a:ext uri="{FF2B5EF4-FFF2-40B4-BE49-F238E27FC236}">
                <a16:creationId xmlns:a16="http://schemas.microsoft.com/office/drawing/2014/main" id="{362D3A7D-59E3-3C6B-A80B-EFEB9E30E7CD}"/>
              </a:ext>
            </a:extLst>
          </p:cNvPr>
          <p:cNvSpPr/>
          <p:nvPr/>
        </p:nvSpPr>
        <p:spPr>
          <a:xfrm>
            <a:off x="3325943" y="5262793"/>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 name="Rectangle 2">
            <a:extLst>
              <a:ext uri="{FF2B5EF4-FFF2-40B4-BE49-F238E27FC236}">
                <a16:creationId xmlns:a16="http://schemas.microsoft.com/office/drawing/2014/main" id="{19AC1AE9-620B-0093-8FEB-3416906132EF}"/>
              </a:ext>
            </a:extLst>
          </p:cNvPr>
          <p:cNvSpPr/>
          <p:nvPr/>
        </p:nvSpPr>
        <p:spPr>
          <a:xfrm>
            <a:off x="3252866" y="5186597"/>
            <a:ext cx="4571524"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 name="Text Placeholder 1">
            <a:extLst>
              <a:ext uri="{FF2B5EF4-FFF2-40B4-BE49-F238E27FC236}">
                <a16:creationId xmlns:a16="http://schemas.microsoft.com/office/drawing/2014/main" id="{132D1000-1E13-1235-406F-5A19764E1DD2}"/>
              </a:ext>
            </a:extLst>
          </p:cNvPr>
          <p:cNvSpPr>
            <a:spLocks noGrp="1"/>
          </p:cNvSpPr>
          <p:nvPr>
            <p:ph type="body" idx="12"/>
          </p:nvPr>
        </p:nvSpPr>
        <p:spPr>
          <a:xfrm>
            <a:off x="818203" y="1407547"/>
            <a:ext cx="6814268" cy="512064"/>
          </a:xfrm>
        </p:spPr>
        <p:txBody>
          <a:bodyPr/>
          <a:lstStyle/>
          <a:p>
            <a:r>
              <a:rPr lang="en-US" dirty="0"/>
              <a:t>Large</a:t>
            </a:r>
            <a:r>
              <a:rPr lang="zh-CN" altLang="en-US" dirty="0"/>
              <a:t> </a:t>
            </a:r>
            <a:r>
              <a:rPr lang="en-US" altLang="zh-CN" dirty="0"/>
              <a:t>Language</a:t>
            </a:r>
            <a:r>
              <a:rPr lang="zh-CN" altLang="en-US" dirty="0"/>
              <a:t> </a:t>
            </a:r>
            <a:r>
              <a:rPr lang="en-US" altLang="zh-CN" dirty="0"/>
              <a:t>Model (LLM)</a:t>
            </a:r>
            <a:endParaRPr lang="en-US" dirty="0"/>
          </a:p>
        </p:txBody>
      </p:sp>
      <p:sp>
        <p:nvSpPr>
          <p:cNvPr id="4" name="Title 3">
            <a:extLst>
              <a:ext uri="{FF2B5EF4-FFF2-40B4-BE49-F238E27FC236}">
                <a16:creationId xmlns:a16="http://schemas.microsoft.com/office/drawing/2014/main" id="{226821ED-D3C7-0B45-7AF6-578ECC55286C}"/>
              </a:ext>
            </a:extLst>
          </p:cNvPr>
          <p:cNvSpPr>
            <a:spLocks noGrp="1"/>
          </p:cNvSpPr>
          <p:nvPr>
            <p:ph type="title"/>
          </p:nvPr>
        </p:nvSpPr>
        <p:spPr>
          <a:xfrm>
            <a:off x="818201" y="770237"/>
            <a:ext cx="6814269" cy="618302"/>
          </a:xfrm>
        </p:spPr>
        <p:txBody>
          <a:bodyPr/>
          <a:lstStyle/>
          <a:p>
            <a:r>
              <a:rPr lang="en-US" altLang="zh-CN" dirty="0"/>
              <a:t>Closed-Book</a:t>
            </a:r>
            <a:endParaRPr lang="en-US" dirty="0"/>
          </a:p>
        </p:txBody>
      </p:sp>
      <p:grpSp>
        <p:nvGrpSpPr>
          <p:cNvPr id="84" name="Group 83">
            <a:extLst>
              <a:ext uri="{FF2B5EF4-FFF2-40B4-BE49-F238E27FC236}">
                <a16:creationId xmlns:a16="http://schemas.microsoft.com/office/drawing/2014/main" id="{A824D2C2-EA82-C6D4-F321-542F1D4BC933}"/>
              </a:ext>
            </a:extLst>
          </p:cNvPr>
          <p:cNvGrpSpPr/>
          <p:nvPr/>
        </p:nvGrpSpPr>
        <p:grpSpPr>
          <a:xfrm>
            <a:off x="668958" y="2368969"/>
            <a:ext cx="7028331" cy="3943653"/>
            <a:chOff x="668958" y="2368969"/>
            <a:chExt cx="7028331" cy="3943653"/>
          </a:xfrm>
        </p:grpSpPr>
        <p:sp>
          <p:nvSpPr>
            <p:cNvPr id="16" name="Rounded Rectangle 15">
              <a:extLst>
                <a:ext uri="{FF2B5EF4-FFF2-40B4-BE49-F238E27FC236}">
                  <a16:creationId xmlns:a16="http://schemas.microsoft.com/office/drawing/2014/main" id="{443005F1-31C9-0C42-E684-0A53734D19EC}"/>
                </a:ext>
              </a:extLst>
            </p:cNvPr>
            <p:cNvSpPr/>
            <p:nvPr/>
          </p:nvSpPr>
          <p:spPr>
            <a:xfrm>
              <a:off x="668959" y="2432842"/>
              <a:ext cx="2115671" cy="949034"/>
            </a:xfrm>
            <a:prstGeom prst="roundRect">
              <a:avLst>
                <a:gd name="adj" fmla="val 14392"/>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Pre-collected</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corpus</a:t>
              </a:r>
              <a:endParaRPr lang="en-US" sz="2400" dirty="0">
                <a:solidFill>
                  <a:schemeClr val="tx1"/>
                </a:solidFill>
                <a:latin typeface="Helvetica Neue"/>
                <a:cs typeface="Helvetica Neue"/>
              </a:endParaRPr>
            </a:p>
          </p:txBody>
        </p:sp>
        <p:sp>
          <p:nvSpPr>
            <p:cNvPr id="17" name="Rounded Rectangle 16">
              <a:extLst>
                <a:ext uri="{FF2B5EF4-FFF2-40B4-BE49-F238E27FC236}">
                  <a16:creationId xmlns:a16="http://schemas.microsoft.com/office/drawing/2014/main" id="{E9185F1D-013F-15A0-D556-EE00C8699703}"/>
                </a:ext>
              </a:extLst>
            </p:cNvPr>
            <p:cNvSpPr/>
            <p:nvPr/>
          </p:nvSpPr>
          <p:spPr>
            <a:xfrm>
              <a:off x="5880958" y="2432842"/>
              <a:ext cx="1816331" cy="2330855"/>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p>
            <a:p>
              <a:pPr algn="ctr"/>
              <a:r>
                <a:rPr lang="en-US" altLang="zh-CN" sz="2400" dirty="0">
                  <a:solidFill>
                    <a:schemeClr val="tx1"/>
                  </a:solidFill>
                  <a:latin typeface="Helvetica Neue"/>
                  <a:cs typeface="Helvetica Neue"/>
                </a:rPr>
                <a:t>(or</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bigger)</a:t>
              </a:r>
              <a:endParaRPr lang="en-US" sz="2400" dirty="0">
                <a:solidFill>
                  <a:schemeClr val="tx1"/>
                </a:solidFill>
                <a:latin typeface="Helvetica Neue"/>
                <a:cs typeface="Helvetica Neue"/>
              </a:endParaRPr>
            </a:p>
          </p:txBody>
        </p:sp>
        <p:sp>
          <p:nvSpPr>
            <p:cNvPr id="18" name="Rounded Rectangle 17">
              <a:extLst>
                <a:ext uri="{FF2B5EF4-FFF2-40B4-BE49-F238E27FC236}">
                  <a16:creationId xmlns:a16="http://schemas.microsoft.com/office/drawing/2014/main" id="{598EABCE-5FF9-AE7C-8533-BE6A2BCB4BF2}"/>
                </a:ext>
              </a:extLst>
            </p:cNvPr>
            <p:cNvSpPr/>
            <p:nvPr/>
          </p:nvSpPr>
          <p:spPr>
            <a:xfrm>
              <a:off x="668958" y="3814664"/>
              <a:ext cx="2115671" cy="949034"/>
            </a:xfrm>
            <a:prstGeom prst="roundRect">
              <a:avLst>
                <a:gd name="adj" fmla="val 12503"/>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dirty="0">
                  <a:solidFill>
                    <a:schemeClr val="tx1"/>
                  </a:solidFill>
                  <a:latin typeface="Helvetica Neue"/>
                  <a:cs typeface="Helvetica Neue"/>
                </a:rPr>
                <a:t>Human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feedback</a:t>
              </a:r>
              <a:endParaRPr lang="en-US" sz="2400" dirty="0">
                <a:solidFill>
                  <a:schemeClr val="tx1"/>
                </a:solidFill>
                <a:latin typeface="Helvetica Neue"/>
                <a:cs typeface="Helvetica Neue"/>
              </a:endParaRPr>
            </a:p>
          </p:txBody>
        </p:sp>
        <p:cxnSp>
          <p:nvCxnSpPr>
            <p:cNvPr id="20" name="Straight Arrow Connector 19">
              <a:extLst>
                <a:ext uri="{FF2B5EF4-FFF2-40B4-BE49-F238E27FC236}">
                  <a16:creationId xmlns:a16="http://schemas.microsoft.com/office/drawing/2014/main" id="{6606F379-3656-AD8F-AD18-E5B34E4C29EB}"/>
                </a:ext>
              </a:extLst>
            </p:cNvPr>
            <p:cNvCxnSpPr>
              <a:cxnSpLocks/>
              <a:stCxn id="16" idx="3"/>
            </p:cNvCxnSpPr>
            <p:nvPr/>
          </p:nvCxnSpPr>
          <p:spPr>
            <a:xfrm>
              <a:off x="2784630" y="2907359"/>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CCB373B-ACB1-323B-B83C-C34B0805927E}"/>
                </a:ext>
              </a:extLst>
            </p:cNvPr>
            <p:cNvSpPr txBox="1"/>
            <p:nvPr/>
          </p:nvSpPr>
          <p:spPr>
            <a:xfrm>
              <a:off x="2934873" y="23689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Pre-training</a:t>
              </a:r>
            </a:p>
          </p:txBody>
        </p:sp>
        <p:sp>
          <p:nvSpPr>
            <p:cNvPr id="25" name="TextBox 24">
              <a:extLst>
                <a:ext uri="{FF2B5EF4-FFF2-40B4-BE49-F238E27FC236}">
                  <a16:creationId xmlns:a16="http://schemas.microsoft.com/office/drawing/2014/main" id="{72CE747A-6920-74BF-5AAD-A58039FCABFF}"/>
                </a:ext>
              </a:extLst>
            </p:cNvPr>
            <p:cNvSpPr txBox="1"/>
            <p:nvPr/>
          </p:nvSpPr>
          <p:spPr>
            <a:xfrm>
              <a:off x="2515689" y="2937701"/>
              <a:ext cx="3603811" cy="523220"/>
            </a:xfrm>
            <a:prstGeom prst="rect">
              <a:avLst/>
            </a:prstGeom>
            <a:noFill/>
          </p:spPr>
          <p:txBody>
            <a:bodyPr wrap="square">
              <a:spAutoFit/>
            </a:bodyPr>
            <a:lstStyle/>
            <a:p>
              <a:pPr algn="ctr"/>
              <a:r>
                <a:rPr lang="en-US" altLang="zh-CN" sz="2800" i="1" dirty="0">
                  <a:latin typeface="Helvetica Neue" panose="02000503000000020004" pitchFamily="2" charset="0"/>
                  <a:ea typeface="Helvetica Neue" panose="02000503000000020004" pitchFamily="2" charset="0"/>
                  <a:cs typeface="Helvetica Neue" panose="02000503000000020004" pitchFamily="2" charset="0"/>
                </a:rPr>
                <a:t>(self-supervision)</a:t>
              </a:r>
              <a:endParaRPr lang="en-US" sz="2800" i="1"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28" name="Straight Arrow Connector 27">
              <a:extLst>
                <a:ext uri="{FF2B5EF4-FFF2-40B4-BE49-F238E27FC236}">
                  <a16:creationId xmlns:a16="http://schemas.microsoft.com/office/drawing/2014/main" id="{2EC6A50B-D409-C570-F9C6-F8A7FBB8701D}"/>
                </a:ext>
              </a:extLst>
            </p:cNvPr>
            <p:cNvCxnSpPr>
              <a:cxnSpLocks/>
            </p:cNvCxnSpPr>
            <p:nvPr/>
          </p:nvCxnSpPr>
          <p:spPr>
            <a:xfrm>
              <a:off x="2784630" y="4242560"/>
              <a:ext cx="3096328" cy="0"/>
            </a:xfrm>
            <a:prstGeom prst="straightConnector1">
              <a:avLst/>
            </a:prstGeom>
            <a:ln w="28575"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3C3881B2-68A8-3416-0C52-E22BE3331108}"/>
                </a:ext>
              </a:extLst>
            </p:cNvPr>
            <p:cNvSpPr txBox="1"/>
            <p:nvPr/>
          </p:nvSpPr>
          <p:spPr>
            <a:xfrm>
              <a:off x="2934873" y="3758169"/>
              <a:ext cx="2795841" cy="523220"/>
            </a:xfrm>
            <a:prstGeom prst="rect">
              <a:avLst/>
            </a:prstGeom>
            <a:noFill/>
          </p:spPr>
          <p:txBody>
            <a:bodyPr wrap="square">
              <a:spAutoFit/>
            </a:bodyPr>
            <a:lstStyle/>
            <a:p>
              <a:pPr algn="ct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R.</a:t>
              </a:r>
              <a:r>
                <a:rPr lang="zh-CN" altLang="en-US" sz="2800" dirty="0">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dirty="0">
                  <a:latin typeface="Helvetica Neue" panose="02000503000000020004" pitchFamily="2" charset="0"/>
                  <a:ea typeface="Helvetica Neue" panose="02000503000000020004" pitchFamily="2" charset="0"/>
                  <a:cs typeface="Helvetica Neue" panose="02000503000000020004" pitchFamily="2" charset="0"/>
                </a:rPr>
                <a:t>L.</a:t>
              </a:r>
            </a:p>
          </p:txBody>
        </p:sp>
        <p:sp>
          <p:nvSpPr>
            <p:cNvPr id="32" name="Rectangle 31">
              <a:extLst>
                <a:ext uri="{FF2B5EF4-FFF2-40B4-BE49-F238E27FC236}">
                  <a16:creationId xmlns:a16="http://schemas.microsoft.com/office/drawing/2014/main" id="{8C8AF754-9811-D510-BD4D-A86169A3FDF7}"/>
                </a:ext>
              </a:extLst>
            </p:cNvPr>
            <p:cNvSpPr/>
            <p:nvPr/>
          </p:nvSpPr>
          <p:spPr>
            <a:xfrm>
              <a:off x="33942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r>
                <a:rPr lang="zh-CN" altLang="en-US" sz="2500" dirty="0">
                  <a:latin typeface="Helvetica Neue"/>
                  <a:cs typeface="Helvetica Neue"/>
                </a:rPr>
                <a:t> </a:t>
              </a:r>
              <a:r>
                <a:rPr lang="en-US" altLang="zh-CN" sz="2500" dirty="0">
                  <a:latin typeface="Helvetica Neue"/>
                  <a:cs typeface="Helvetica Neue"/>
                </a:rPr>
                <a:t>(e.g.</a:t>
              </a:r>
              <a:r>
                <a:rPr lang="zh-CN" altLang="en-US" sz="2500" dirty="0">
                  <a:latin typeface="Helvetica Neue"/>
                  <a:cs typeface="Helvetica Neue"/>
                </a:rPr>
                <a:t> </a:t>
              </a:r>
              <a:r>
                <a:rPr lang="en-US" altLang="zh-CN" sz="2500" dirty="0">
                  <a:latin typeface="Helvetica Neue"/>
                  <a:cs typeface="Helvetica Neue"/>
                </a:rPr>
                <a:t>question)</a:t>
              </a:r>
              <a:endParaRPr lang="en-US" sz="2500" dirty="0">
                <a:latin typeface="Helvetica Neue"/>
                <a:cs typeface="Helvetica Neue"/>
              </a:endParaRPr>
            </a:p>
          </p:txBody>
        </p:sp>
        <p:cxnSp>
          <p:nvCxnSpPr>
            <p:cNvPr id="36" name="Straight Arrow Connector 35">
              <a:extLst>
                <a:ext uri="{FF2B5EF4-FFF2-40B4-BE49-F238E27FC236}">
                  <a16:creationId xmlns:a16="http://schemas.microsoft.com/office/drawing/2014/main" id="{EE31AA7F-AB3A-FCAD-D86B-FA1DFBFFD15C}"/>
                </a:ext>
              </a:extLst>
            </p:cNvPr>
            <p:cNvCxnSpPr>
              <a:cxnSpLocks/>
              <a:stCxn id="17" idx="2"/>
              <a:endCxn id="37" idx="0"/>
            </p:cNvCxnSpPr>
            <p:nvPr/>
          </p:nvCxnSpPr>
          <p:spPr>
            <a:xfrm>
              <a:off x="6789124" y="4763697"/>
              <a:ext cx="0" cy="59866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D520F457-CCA3-1DAC-8D9A-89F9836264E4}"/>
                </a:ext>
              </a:extLst>
            </p:cNvPr>
            <p:cNvSpPr/>
            <p:nvPr/>
          </p:nvSpPr>
          <p:spPr>
            <a:xfrm>
              <a:off x="5957158"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cxnSp>
          <p:nvCxnSpPr>
            <p:cNvPr id="68" name="Elbow Connector 67">
              <a:extLst>
                <a:ext uri="{FF2B5EF4-FFF2-40B4-BE49-F238E27FC236}">
                  <a16:creationId xmlns:a16="http://schemas.microsoft.com/office/drawing/2014/main" id="{21B67385-CA12-B95E-68D6-8549F31192F4}"/>
                </a:ext>
              </a:extLst>
            </p:cNvPr>
            <p:cNvCxnSpPr>
              <a:cxnSpLocks/>
              <a:stCxn id="32" idx="0"/>
            </p:cNvCxnSpPr>
            <p:nvPr/>
          </p:nvCxnSpPr>
          <p:spPr>
            <a:xfrm rot="5400000" flipH="1" flipV="1">
              <a:off x="4711695" y="4193098"/>
              <a:ext cx="790362" cy="1548167"/>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9" name="TextBox 8">
            <a:extLst>
              <a:ext uri="{FF2B5EF4-FFF2-40B4-BE49-F238E27FC236}">
                <a16:creationId xmlns:a16="http://schemas.microsoft.com/office/drawing/2014/main" id="{7FD2845E-D65C-18D6-C705-E41E25892E0D}"/>
              </a:ext>
            </a:extLst>
          </p:cNvPr>
          <p:cNvSpPr txBox="1"/>
          <p:nvPr/>
        </p:nvSpPr>
        <p:spPr>
          <a:xfrm>
            <a:off x="7060013" y="6573269"/>
            <a:ext cx="904734"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grpSp>
        <p:nvGrpSpPr>
          <p:cNvPr id="5" name="Group 4">
            <a:extLst>
              <a:ext uri="{FF2B5EF4-FFF2-40B4-BE49-F238E27FC236}">
                <a16:creationId xmlns:a16="http://schemas.microsoft.com/office/drawing/2014/main" id="{47A37841-07DB-D3D0-7552-CDA12E2FE594}"/>
              </a:ext>
            </a:extLst>
          </p:cNvPr>
          <p:cNvGrpSpPr/>
          <p:nvPr/>
        </p:nvGrpSpPr>
        <p:grpSpPr>
          <a:xfrm>
            <a:off x="8772773" y="770237"/>
            <a:ext cx="7202373" cy="7060578"/>
            <a:chOff x="8772773" y="770237"/>
            <a:chExt cx="7202373" cy="7060578"/>
          </a:xfrm>
        </p:grpSpPr>
        <p:sp>
          <p:nvSpPr>
            <p:cNvPr id="10" name="Rectangle 9">
              <a:extLst>
                <a:ext uri="{FF2B5EF4-FFF2-40B4-BE49-F238E27FC236}">
                  <a16:creationId xmlns:a16="http://schemas.microsoft.com/office/drawing/2014/main" id="{C99DDB7E-1EE6-4285-24CD-19E6AA6ED7FC}"/>
                </a:ext>
              </a:extLst>
            </p:cNvPr>
            <p:cNvSpPr/>
            <p:nvPr/>
          </p:nvSpPr>
          <p:spPr>
            <a:xfrm>
              <a:off x="9015377" y="534943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B5492DE1-ED9D-FC16-9F9B-C3AB0017C352}"/>
                </a:ext>
              </a:extLst>
            </p:cNvPr>
            <p:cNvSpPr/>
            <p:nvPr/>
          </p:nvSpPr>
          <p:spPr>
            <a:xfrm>
              <a:off x="8948098" y="5272352"/>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5" name="Rectangle 14">
              <a:extLst>
                <a:ext uri="{FF2B5EF4-FFF2-40B4-BE49-F238E27FC236}">
                  <a16:creationId xmlns:a16="http://schemas.microsoft.com/office/drawing/2014/main" id="{4E3BAD3F-AE35-4093-F345-A4402870C53F}"/>
                </a:ext>
              </a:extLst>
            </p:cNvPr>
            <p:cNvSpPr/>
            <p:nvPr/>
          </p:nvSpPr>
          <p:spPr>
            <a:xfrm>
              <a:off x="8875021" y="519615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1" name="Text Placeholder 1">
              <a:extLst>
                <a:ext uri="{FF2B5EF4-FFF2-40B4-BE49-F238E27FC236}">
                  <a16:creationId xmlns:a16="http://schemas.microsoft.com/office/drawing/2014/main" id="{C9FE66A6-22E0-977B-8877-994129CD3084}"/>
                </a:ext>
              </a:extLst>
            </p:cNvPr>
            <p:cNvSpPr txBox="1">
              <a:spLocks/>
            </p:cNvSpPr>
            <p:nvPr/>
          </p:nvSpPr>
          <p:spPr bwMode="auto">
            <a:xfrm>
              <a:off x="8772775" y="1407547"/>
              <a:ext cx="6814268" cy="51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t" anchorCtr="0" compatLnSpc="1">
              <a:prstTxWarp prst="textNoShape">
                <a:avLst/>
              </a:prstTxWarp>
            </a:bodyPr>
            <a:lstStyle>
              <a:lvl1pPr marL="0" indent="0" algn="ctr" defTabSz="724836" rtl="0" fontAlgn="base">
                <a:lnSpc>
                  <a:spcPct val="90000"/>
                </a:lnSpc>
                <a:spcBef>
                  <a:spcPts val="2000"/>
                </a:spcBef>
                <a:spcAft>
                  <a:spcPct val="0"/>
                </a:spcAft>
                <a:buFont typeface="Arial" charset="0"/>
                <a:buNone/>
                <a:defRPr sz="3099" b="0" i="1" kern="1200">
                  <a:solidFill>
                    <a:srgbClr val="98938A"/>
                  </a:solidFill>
                  <a:latin typeface="Georgia"/>
                  <a:ea typeface="ＭＳ Ｐゴシック" charset="0"/>
                  <a:cs typeface="Georgia"/>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5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altLang="zh-CN" dirty="0">
                  <a:solidFill>
                    <a:schemeClr val="bg2">
                      <a:lumMod val="10000"/>
                    </a:schemeClr>
                  </a:solidFill>
                  <a:highlight>
                    <a:srgbClr val="FFFF00"/>
                  </a:highlight>
                </a:rPr>
                <a:t>Knowledge</a:t>
              </a:r>
              <a:r>
                <a:rPr lang="zh-CN" altLang="en-US" dirty="0">
                  <a:solidFill>
                    <a:schemeClr val="bg2">
                      <a:lumMod val="10000"/>
                    </a:schemeClr>
                  </a:solidFill>
                  <a:highlight>
                    <a:srgbClr val="FFFF00"/>
                  </a:highlight>
                </a:rPr>
                <a:t> </a:t>
              </a:r>
              <a:r>
                <a:rPr lang="en-US" altLang="zh-CN" dirty="0">
                  <a:solidFill>
                    <a:schemeClr val="bg2">
                      <a:lumMod val="10000"/>
                    </a:schemeClr>
                  </a:solidFill>
                  <a:highlight>
                    <a:srgbClr val="FFFF00"/>
                  </a:highlight>
                </a:rPr>
                <a:t>Augmentation</a:t>
              </a:r>
              <a:endParaRPr lang="en-US" dirty="0">
                <a:solidFill>
                  <a:schemeClr val="bg2">
                    <a:lumMod val="10000"/>
                  </a:schemeClr>
                </a:solidFill>
                <a:highlight>
                  <a:srgbClr val="FFFF00"/>
                </a:highlight>
              </a:endParaRPr>
            </a:p>
          </p:txBody>
        </p:sp>
        <p:sp>
          <p:nvSpPr>
            <p:cNvPr id="13" name="Title 3">
              <a:extLst>
                <a:ext uri="{FF2B5EF4-FFF2-40B4-BE49-F238E27FC236}">
                  <a16:creationId xmlns:a16="http://schemas.microsoft.com/office/drawing/2014/main" id="{DEC51B2F-63E3-2BD9-B079-2B0FA12FD48B}"/>
                </a:ext>
              </a:extLst>
            </p:cNvPr>
            <p:cNvSpPr txBox="1">
              <a:spLocks/>
            </p:cNvSpPr>
            <p:nvPr/>
          </p:nvSpPr>
          <p:spPr bwMode="auto">
            <a:xfrm>
              <a:off x="8772773" y="770237"/>
              <a:ext cx="6814269"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45134" tIns="72567" rIns="145134" bIns="72567" numCol="1" anchor="ctr" anchorCtr="0" compatLnSpc="1">
              <a:prstTxWarp prst="textNoShape">
                <a:avLst/>
              </a:prstTxWarp>
            </a:bodyPr>
            <a:lstStyle>
              <a:lvl1pPr algn="ctr"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dirty="0"/>
                <a:t>Open-Book</a:t>
              </a:r>
              <a:endParaRPr lang="en-US" dirty="0"/>
            </a:p>
          </p:txBody>
        </p:sp>
        <p:grpSp>
          <p:nvGrpSpPr>
            <p:cNvPr id="83" name="Group 82">
              <a:extLst>
                <a:ext uri="{FF2B5EF4-FFF2-40B4-BE49-F238E27FC236}">
                  <a16:creationId xmlns:a16="http://schemas.microsoft.com/office/drawing/2014/main" id="{EFE84F78-C1AD-6F47-2A64-72FC17A4DABB}"/>
                </a:ext>
              </a:extLst>
            </p:cNvPr>
            <p:cNvGrpSpPr/>
            <p:nvPr/>
          </p:nvGrpSpPr>
          <p:grpSpPr>
            <a:xfrm>
              <a:off x="8941740" y="2354722"/>
              <a:ext cx="6677093" cy="5476093"/>
              <a:chOff x="8941740" y="2354722"/>
              <a:chExt cx="6677093" cy="5476093"/>
            </a:xfrm>
          </p:grpSpPr>
          <p:sp>
            <p:nvSpPr>
              <p:cNvPr id="14" name="Rounded Rectangle 13">
                <a:extLst>
                  <a:ext uri="{FF2B5EF4-FFF2-40B4-BE49-F238E27FC236}">
                    <a16:creationId xmlns:a16="http://schemas.microsoft.com/office/drawing/2014/main" id="{7EB25F6B-CC1A-2A24-6405-5D103AEEFF0E}"/>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41" name="Rectangle 40">
                <a:extLst>
                  <a:ext uri="{FF2B5EF4-FFF2-40B4-BE49-F238E27FC236}">
                    <a16:creationId xmlns:a16="http://schemas.microsoft.com/office/drawing/2014/main" id="{4D43A9E0-EE4D-8403-A8BC-3D81962C5773}"/>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42" name="Rectangle 41">
                <a:extLst>
                  <a:ext uri="{FF2B5EF4-FFF2-40B4-BE49-F238E27FC236}">
                    <a16:creationId xmlns:a16="http://schemas.microsoft.com/office/drawing/2014/main" id="{5B5F1053-1457-D847-D687-4A72CB9ABF2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43" name="Rounded Rectangle 42">
                <a:extLst>
                  <a:ext uri="{FF2B5EF4-FFF2-40B4-BE49-F238E27FC236}">
                    <a16:creationId xmlns:a16="http://schemas.microsoft.com/office/drawing/2014/main" id="{972FE3B2-77DF-DB53-BD46-BE5AC6130539}"/>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a:p>
                <a:pPr algn="ctr"/>
                <a:r>
                  <a:rPr lang="en-US" altLang="zh-CN" sz="2400" dirty="0">
                    <a:solidFill>
                      <a:schemeClr val="tx1"/>
                    </a:solidFill>
                    <a:latin typeface="Helvetica Neue"/>
                    <a:cs typeface="Helvetica Neue"/>
                  </a:rPr>
                  <a:t>(~0.12B)</a:t>
                </a:r>
                <a:endParaRPr lang="en-US" sz="2400" dirty="0">
                  <a:solidFill>
                    <a:schemeClr val="tx1"/>
                  </a:solidFill>
                  <a:latin typeface="Helvetica Neue"/>
                  <a:cs typeface="Helvetica Neue"/>
                </a:endParaRPr>
              </a:p>
            </p:txBody>
          </p:sp>
          <p:sp>
            <p:nvSpPr>
              <p:cNvPr id="45" name="TextBox 44">
                <a:extLst>
                  <a:ext uri="{FF2B5EF4-FFF2-40B4-BE49-F238E27FC236}">
                    <a16:creationId xmlns:a16="http://schemas.microsoft.com/office/drawing/2014/main" id="{79B99A93-6BB7-E444-BA57-A87999D4ECD4}"/>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46" name="Rectangle 45">
                <a:extLst>
                  <a:ext uri="{FF2B5EF4-FFF2-40B4-BE49-F238E27FC236}">
                    <a16:creationId xmlns:a16="http://schemas.microsoft.com/office/drawing/2014/main" id="{E8E84B6F-3396-C0CC-180C-B111FEDE065A}"/>
                  </a:ext>
                </a:extLst>
              </p:cNvPr>
              <p:cNvSpPr/>
              <p:nvPr/>
            </p:nvSpPr>
            <p:spPr>
              <a:xfrm>
                <a:off x="11165212" y="5349436"/>
                <a:ext cx="2299316"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p>
            </p:txBody>
          </p:sp>
          <p:cxnSp>
            <p:nvCxnSpPr>
              <p:cNvPr id="47" name="Straight Arrow Connector 46">
                <a:extLst>
                  <a:ext uri="{FF2B5EF4-FFF2-40B4-BE49-F238E27FC236}">
                    <a16:creationId xmlns:a16="http://schemas.microsoft.com/office/drawing/2014/main" id="{787A9E40-C3C6-E62A-C9A8-D96D2267B015}"/>
                  </a:ext>
                </a:extLst>
              </p:cNvPr>
              <p:cNvCxnSpPr>
                <a:cxnSpLocks/>
                <a:stCxn id="41" idx="0"/>
                <a:endCxn id="4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53E7CA8E-2148-12A6-AA5F-ECDB4D18C5DF}"/>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6" name="Elbow Connector 55">
                <a:extLst>
                  <a:ext uri="{FF2B5EF4-FFF2-40B4-BE49-F238E27FC236}">
                    <a16:creationId xmlns:a16="http://schemas.microsoft.com/office/drawing/2014/main" id="{AF40E323-D0A7-D0CD-91F2-ED2C3F8FC64B}"/>
                  </a:ext>
                </a:extLst>
              </p:cNvPr>
              <p:cNvCxnSpPr>
                <a:stCxn id="43" idx="0"/>
                <a:endCxn id="14"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57" name="Rounded Rectangle 56">
                <a:extLst>
                  <a:ext uri="{FF2B5EF4-FFF2-40B4-BE49-F238E27FC236}">
                    <a16:creationId xmlns:a16="http://schemas.microsoft.com/office/drawing/2014/main" id="{D030DD81-3301-7F17-7FCA-D0026037ED99}"/>
                  </a:ext>
                </a:extLst>
              </p:cNvPr>
              <p:cNvSpPr/>
              <p:nvPr/>
            </p:nvSpPr>
            <p:spPr>
              <a:xfrm>
                <a:off x="11062558" y="7004984"/>
                <a:ext cx="3119607"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Reader/Generator</a:t>
                </a:r>
              </a:p>
              <a:p>
                <a:pPr algn="ctr"/>
                <a:r>
                  <a:rPr lang="en-US" altLang="zh-CN" sz="2400" dirty="0">
                    <a:solidFill>
                      <a:schemeClr val="tx1"/>
                    </a:solidFill>
                    <a:latin typeface="Helvetica Neue"/>
                    <a:cs typeface="Helvetica Neue"/>
                  </a:rPr>
                  <a:t>(&lt;</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0.25B</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endParaRPr lang="en-US" sz="2400" dirty="0">
                  <a:solidFill>
                    <a:schemeClr val="tx1"/>
                  </a:solidFill>
                  <a:latin typeface="Helvetica Neue"/>
                  <a:cs typeface="Helvetica Neue"/>
                </a:endParaRPr>
              </a:p>
            </p:txBody>
          </p:sp>
          <p:cxnSp>
            <p:nvCxnSpPr>
              <p:cNvPr id="62" name="Straight Arrow Connector 61">
                <a:extLst>
                  <a:ext uri="{FF2B5EF4-FFF2-40B4-BE49-F238E27FC236}">
                    <a16:creationId xmlns:a16="http://schemas.microsoft.com/office/drawing/2014/main" id="{D693B08C-5AAE-2FA3-C0E7-01ADC6F24FF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1" name="Elbow Connector 70">
                <a:extLst>
                  <a:ext uri="{FF2B5EF4-FFF2-40B4-BE49-F238E27FC236}">
                    <a16:creationId xmlns:a16="http://schemas.microsoft.com/office/drawing/2014/main" id="{D62539E8-F2D3-625F-2683-7E0E2EF80700}"/>
                  </a:ext>
                </a:extLst>
              </p:cNvPr>
              <p:cNvCxnSpPr>
                <a:cxnSpLocks/>
                <a:stCxn id="41" idx="2"/>
                <a:endCxn id="57" idx="1"/>
              </p:cNvCxnSpPr>
              <p:nvPr/>
            </p:nvCxnSpPr>
            <p:spPr>
              <a:xfrm rot="16200000" flipH="1">
                <a:off x="9918764" y="6274106"/>
                <a:ext cx="1105278" cy="1182309"/>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Elbow Connector 79">
                <a:extLst>
                  <a:ext uri="{FF2B5EF4-FFF2-40B4-BE49-F238E27FC236}">
                    <a16:creationId xmlns:a16="http://schemas.microsoft.com/office/drawing/2014/main" id="{6F1BF2BF-0AA0-CBA6-37BA-74BB16AA4202}"/>
                  </a:ext>
                </a:extLst>
              </p:cNvPr>
              <p:cNvCxnSpPr>
                <a:cxnSpLocks/>
                <a:stCxn id="57" idx="3"/>
                <a:endCxn id="42" idx="2"/>
              </p:cNvCxnSpPr>
              <p:nvPr/>
            </p:nvCxnSpPr>
            <p:spPr>
              <a:xfrm flipV="1">
                <a:off x="14182165" y="6312622"/>
                <a:ext cx="472801"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9" name="TextBox 18">
              <a:extLst>
                <a:ext uri="{FF2B5EF4-FFF2-40B4-BE49-F238E27FC236}">
                  <a16:creationId xmlns:a16="http://schemas.microsoft.com/office/drawing/2014/main" id="{6FDB86AB-2FA3-2A27-C5C2-AFCAD408BEE3}"/>
                </a:ext>
              </a:extLst>
            </p:cNvPr>
            <p:cNvSpPr txBox="1"/>
            <p:nvPr/>
          </p:nvSpPr>
          <p:spPr>
            <a:xfrm>
              <a:off x="14654965" y="6572545"/>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grpSp>
      <p:sp>
        <p:nvSpPr>
          <p:cNvPr id="8" name="Slide Number Placeholder 7">
            <a:extLst>
              <a:ext uri="{FF2B5EF4-FFF2-40B4-BE49-F238E27FC236}">
                <a16:creationId xmlns:a16="http://schemas.microsoft.com/office/drawing/2014/main" id="{19367CB9-F158-2D9D-452F-68691105B92E}"/>
              </a:ext>
            </a:extLst>
          </p:cNvPr>
          <p:cNvSpPr>
            <a:spLocks noGrp="1"/>
          </p:cNvSpPr>
          <p:nvPr>
            <p:ph type="sldNum" sz="quarter" idx="11"/>
          </p:nvPr>
        </p:nvSpPr>
        <p:spPr/>
        <p:txBody>
          <a:bodyPr/>
          <a:lstStyle/>
          <a:p>
            <a:pPr>
              <a:defRPr/>
            </a:pPr>
            <a:fld id="{91F31FA6-B0B4-9940-9B47-E6B321700686}" type="slidenum">
              <a:rPr lang="en-US" smtClean="0"/>
              <a:pPr>
                <a:defRPr/>
              </a:pPr>
              <a:t>22</a:t>
            </a:fld>
            <a:endParaRPr lang="en-US"/>
          </a:p>
        </p:txBody>
      </p:sp>
      <p:sp>
        <p:nvSpPr>
          <p:cNvPr id="21" name="TextBox 20">
            <a:extLst>
              <a:ext uri="{FF2B5EF4-FFF2-40B4-BE49-F238E27FC236}">
                <a16:creationId xmlns:a16="http://schemas.microsoft.com/office/drawing/2014/main" id="{AAC6FDEE-E71E-0183-55F0-9FEFD7368CEE}"/>
              </a:ext>
            </a:extLst>
          </p:cNvPr>
          <p:cNvSpPr txBox="1"/>
          <p:nvPr/>
        </p:nvSpPr>
        <p:spPr>
          <a:xfrm>
            <a:off x="668958" y="6978271"/>
            <a:ext cx="8277266" cy="1569660"/>
          </a:xfrm>
          <a:prstGeom prst="rect">
            <a:avLst/>
          </a:prstGeom>
          <a:noFill/>
        </p:spPr>
        <p:txBody>
          <a:bodyPr wrap="none" rtlCol="0">
            <a:spAutoFit/>
          </a:bodyPr>
          <a:lstStyle/>
          <a:p>
            <a:pPr marL="342900" indent="-342900">
              <a:buFont typeface="Arial" panose="020B0604020202020204" pitchFamily="34" charset="0"/>
              <a:buChar char="•"/>
            </a:pPr>
            <a:r>
              <a:rPr lang="en-US" altLang="zh-CN" sz="3200" b="1" dirty="0">
                <a:solidFill>
                  <a:srgbClr val="C00000"/>
                </a:solidFill>
                <a:latin typeface="Helvetica Neue"/>
                <a:cs typeface="Helvetica Neue"/>
              </a:rPr>
              <a:t>Lack</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of</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recent</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specialized</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knowledge</a:t>
            </a:r>
          </a:p>
          <a:p>
            <a:pPr marL="342900" indent="-342900">
              <a:buFont typeface="Arial" panose="020B0604020202020204" pitchFamily="34" charset="0"/>
              <a:buChar char="•"/>
            </a:pPr>
            <a:r>
              <a:rPr lang="en-US" altLang="zh-CN" sz="3200" b="1" dirty="0">
                <a:solidFill>
                  <a:srgbClr val="C00000"/>
                </a:solidFill>
                <a:latin typeface="Helvetica Neue"/>
                <a:cs typeface="Helvetica Neue"/>
              </a:rPr>
              <a:t>Lack</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of</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fine-tuning</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flexibility</a:t>
            </a:r>
          </a:p>
          <a:p>
            <a:pPr marL="342900" indent="-342900">
              <a:buFont typeface="Arial" panose="020B0604020202020204" pitchFamily="34" charset="0"/>
              <a:buChar char="•"/>
            </a:pPr>
            <a:r>
              <a:rPr lang="en-US" altLang="zh-CN" sz="3200" b="1" dirty="0">
                <a:solidFill>
                  <a:srgbClr val="C00000"/>
                </a:solidFill>
                <a:latin typeface="Helvetica Neue"/>
                <a:cs typeface="Helvetica Neue"/>
              </a:rPr>
              <a:t>Lack</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of</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evidence</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traceability</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a:t>
            </a:r>
            <a:r>
              <a:rPr lang="zh-CN" altLang="en-US" sz="3200" b="1" dirty="0">
                <a:solidFill>
                  <a:srgbClr val="C00000"/>
                </a:solidFill>
                <a:latin typeface="Helvetica Neue"/>
                <a:cs typeface="Helvetica Neue"/>
              </a:rPr>
              <a:t> </a:t>
            </a:r>
            <a:r>
              <a:rPr lang="en-US" altLang="zh-CN" sz="3200" b="1" dirty="0">
                <a:solidFill>
                  <a:srgbClr val="C00000"/>
                </a:solidFill>
                <a:latin typeface="Helvetica Neue"/>
                <a:cs typeface="Helvetica Neue"/>
              </a:rPr>
              <a:t>reliability</a:t>
            </a:r>
          </a:p>
        </p:txBody>
      </p:sp>
    </p:spTree>
    <p:extLst>
      <p:ext uri="{BB962C8B-B14F-4D97-AF65-F5344CB8AC3E}">
        <p14:creationId xmlns:p14="http://schemas.microsoft.com/office/powerpoint/2010/main" val="1068250770"/>
      </p:ext>
    </p:extLst>
  </p:cSld>
  <p:clrMapOvr>
    <a:masterClrMapping/>
  </p:clrMapOvr>
  <mc:AlternateContent xmlns:mc="http://schemas.openxmlformats.org/markup-compatibility/2006" xmlns:p14="http://schemas.microsoft.com/office/powerpoint/2010/main">
    <mc:Choice Requires="p14">
      <p:transition spd="slow" p14:dur="8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530487-F7DA-B8AD-673D-37AA830556F8}"/>
              </a:ext>
            </a:extLst>
          </p:cNvPr>
          <p:cNvSpPr/>
          <p:nvPr/>
        </p:nvSpPr>
        <p:spPr>
          <a:xfrm>
            <a:off x="362310" y="5172119"/>
            <a:ext cx="7315200" cy="3875416"/>
          </a:xfrm>
          <a:prstGeom prst="rect">
            <a:avLst/>
          </a:prstGeom>
          <a:solidFill>
            <a:srgbClr val="00206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pPr algn="ctr"/>
            <a:endParaRPr lang="en-US" sz="2400" b="1" dirty="0">
              <a:latin typeface="Colfax" panose="020B0304000000010002" pitchFamily="34" charset="0"/>
              <a:cs typeface="Helvetica Neue"/>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5" name="Rectangle 4">
            <a:extLst>
              <a:ext uri="{FF2B5EF4-FFF2-40B4-BE49-F238E27FC236}">
                <a16:creationId xmlns:a16="http://schemas.microsoft.com/office/drawing/2014/main" id="{E815386A-2A38-2B67-54F1-2098047D42C8}"/>
              </a:ext>
            </a:extLst>
          </p:cNvPr>
          <p:cNvSpPr/>
          <p:nvPr/>
        </p:nvSpPr>
        <p:spPr>
          <a:xfrm>
            <a:off x="8490309" y="5172119"/>
            <a:ext cx="7504983" cy="3875416"/>
          </a:xfrm>
          <a:prstGeom prst="rect">
            <a:avLst/>
          </a:prstGeom>
          <a:solidFill>
            <a:schemeClr val="accent4">
              <a:lumMod val="50000"/>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2" name="Rectangle 1">
            <a:extLst>
              <a:ext uri="{FF2B5EF4-FFF2-40B4-BE49-F238E27FC236}">
                <a16:creationId xmlns:a16="http://schemas.microsoft.com/office/drawing/2014/main" id="{95C17ECB-C2B7-26FD-615D-63321240D48E}"/>
              </a:ext>
            </a:extLst>
          </p:cNvPr>
          <p:cNvSpPr/>
          <p:nvPr/>
        </p:nvSpPr>
        <p:spPr>
          <a:xfrm>
            <a:off x="362310" y="600902"/>
            <a:ext cx="7315200" cy="3875416"/>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3" name="Rectangle 2">
            <a:extLst>
              <a:ext uri="{FF2B5EF4-FFF2-40B4-BE49-F238E27FC236}">
                <a16:creationId xmlns:a16="http://schemas.microsoft.com/office/drawing/2014/main" id="{913B28EE-FEDA-BBFD-CB72-DAB0D704C9AC}"/>
              </a:ext>
            </a:extLst>
          </p:cNvPr>
          <p:cNvSpPr/>
          <p:nvPr/>
        </p:nvSpPr>
        <p:spPr>
          <a:xfrm>
            <a:off x="8490310" y="600902"/>
            <a:ext cx="7504982" cy="3875416"/>
          </a:xfrm>
          <a:prstGeom prst="rect">
            <a:avLst/>
          </a:prstGeom>
          <a:solidFill>
            <a:schemeClr val="accent2">
              <a:alpha val="98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effectLst/>
              <a:latin typeface="Colfax" panose="020B0304000000010002" pitchFamily="34" charset="0"/>
            </a:endParaRPr>
          </a:p>
          <a:p>
            <a:endParaRPr lang="en-US" altLang="zh-CN" sz="2400" b="1" dirty="0">
              <a:latin typeface="Colfax" panose="020B0304000000010002" pitchFamily="34" charset="0"/>
            </a:endParaRPr>
          </a:p>
        </p:txBody>
      </p:sp>
      <p:sp>
        <p:nvSpPr>
          <p:cNvPr id="7" name="TextBox 6">
            <a:extLst>
              <a:ext uri="{FF2B5EF4-FFF2-40B4-BE49-F238E27FC236}">
                <a16:creationId xmlns:a16="http://schemas.microsoft.com/office/drawing/2014/main" id="{73D26196-A8A2-8104-5CD8-3FF3F04826B3}"/>
              </a:ext>
            </a:extLst>
          </p:cNvPr>
          <p:cNvSpPr txBox="1"/>
          <p:nvPr/>
        </p:nvSpPr>
        <p:spPr>
          <a:xfrm>
            <a:off x="284899" y="1268925"/>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aphicFrame>
        <p:nvGraphicFramePr>
          <p:cNvPr id="6" name="Table 7">
            <a:extLst>
              <a:ext uri="{FF2B5EF4-FFF2-40B4-BE49-F238E27FC236}">
                <a16:creationId xmlns:a16="http://schemas.microsoft.com/office/drawing/2014/main" id="{86C9AB89-6621-2C96-03B4-A2438801F39A}"/>
              </a:ext>
            </a:extLst>
          </p:cNvPr>
          <p:cNvGraphicFramePr>
            <a:graphicFrameLocks noGrp="1"/>
          </p:cNvGraphicFramePr>
          <p:nvPr/>
        </p:nvGraphicFramePr>
        <p:xfrm>
          <a:off x="980508" y="664422"/>
          <a:ext cx="6236721" cy="3648778"/>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CSQA1.0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OBQA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75.76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71.25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74.20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QA-GNN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73.40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67.80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66128696"/>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70.14</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66.02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err="1">
                          <a:solidFill>
                            <a:schemeClr val="bg1"/>
                          </a:solidFill>
                          <a:latin typeface="Colfax" panose="020B0304000000010002" pitchFamily="34" charset="0"/>
                        </a:rPr>
                        <a:t>KAGNet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69.00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8" name="TextBox 7">
            <a:extLst>
              <a:ext uri="{FF2B5EF4-FFF2-40B4-BE49-F238E27FC236}">
                <a16:creationId xmlns:a16="http://schemas.microsoft.com/office/drawing/2014/main" id="{601376B7-D66C-CF5A-210F-DAD27B3C351E}"/>
              </a:ext>
            </a:extLst>
          </p:cNvPr>
          <p:cNvSpPr txBox="1"/>
          <p:nvPr/>
        </p:nvSpPr>
        <p:spPr>
          <a:xfrm>
            <a:off x="8537182" y="1298747"/>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4" name="Table 7">
            <a:extLst>
              <a:ext uri="{FF2B5EF4-FFF2-40B4-BE49-F238E27FC236}">
                <a16:creationId xmlns:a16="http://schemas.microsoft.com/office/drawing/2014/main" id="{EA24DCFD-065A-1ECD-2987-6B0C9E092143}"/>
              </a:ext>
            </a:extLst>
          </p:cNvPr>
          <p:cNvGraphicFramePr>
            <a:graphicFrameLocks noGrp="1"/>
          </p:cNvGraphicFramePr>
          <p:nvPr/>
        </p:nvGraphicFramePr>
        <p:xfrm>
          <a:off x="9232791" y="694244"/>
          <a:ext cx="6236721" cy="2606270"/>
        </p:xfrm>
        <a:graphic>
          <a:graphicData uri="http://schemas.openxmlformats.org/drawingml/2006/table">
            <a:tbl>
              <a:tblPr firstRow="1" bandRow="1">
                <a:tableStyleId>{5C22544A-7EE6-4342-B048-85BDC9FD1C3A}</a:tableStyleId>
              </a:tblPr>
              <a:tblGrid>
                <a:gridCol w="2078907">
                  <a:extLst>
                    <a:ext uri="{9D8B030D-6E8A-4147-A177-3AD203B41FA5}">
                      <a16:colId xmlns:a16="http://schemas.microsoft.com/office/drawing/2014/main" val="1752621162"/>
                    </a:ext>
                  </a:extLst>
                </a:gridCol>
                <a:gridCol w="2078907">
                  <a:extLst>
                    <a:ext uri="{9D8B030D-6E8A-4147-A177-3AD203B41FA5}">
                      <a16:colId xmlns:a16="http://schemas.microsoft.com/office/drawing/2014/main" val="2090348522"/>
                    </a:ext>
                  </a:extLst>
                </a:gridCol>
                <a:gridCol w="2078907">
                  <a:extLst>
                    <a:ext uri="{9D8B030D-6E8A-4147-A177-3AD203B41FA5}">
                      <a16:colId xmlns:a16="http://schemas.microsoft.com/office/drawing/2014/main" val="1595131254"/>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(Accuracy)</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CSQA2.0</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CREAK</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61.75</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84.17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79.51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4870165"/>
                  </a:ext>
                </a:extLst>
              </a:tr>
              <a:tr h="521254">
                <a:tc>
                  <a:txBody>
                    <a:bodyPr/>
                    <a:lstStyle/>
                    <a:p>
                      <a:r>
                        <a:rPr lang="en-US" altLang="zh-CN" sz="2800" dirty="0" err="1">
                          <a:solidFill>
                            <a:schemeClr val="bg1"/>
                          </a:solidFill>
                          <a:latin typeface="Colfax" panose="020B0304000000010002" pitchFamily="34" charset="0"/>
                        </a:rPr>
                        <a:t>GreaseLM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77.51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54.60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77.32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bl>
          </a:graphicData>
        </a:graphic>
      </p:graphicFrame>
      <p:sp>
        <p:nvSpPr>
          <p:cNvPr id="45" name="TextBox 44">
            <a:extLst>
              <a:ext uri="{FF2B5EF4-FFF2-40B4-BE49-F238E27FC236}">
                <a16:creationId xmlns:a16="http://schemas.microsoft.com/office/drawing/2014/main" id="{3EC26D5C-DE36-EC36-3DD7-4E38398060D9}"/>
              </a:ext>
            </a:extLst>
          </p:cNvPr>
          <p:cNvSpPr txBox="1"/>
          <p:nvPr/>
        </p:nvSpPr>
        <p:spPr>
          <a:xfrm>
            <a:off x="28489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6" name="Table 7">
            <a:extLst>
              <a:ext uri="{FF2B5EF4-FFF2-40B4-BE49-F238E27FC236}">
                <a16:creationId xmlns:a16="http://schemas.microsoft.com/office/drawing/2014/main" id="{EF7ECFC8-86EF-DB34-0FDD-3A3A28D43D2C}"/>
              </a:ext>
            </a:extLst>
          </p:cNvPr>
          <p:cNvGraphicFramePr>
            <a:graphicFrameLocks noGrp="1"/>
          </p:cNvGraphicFramePr>
          <p:nvPr/>
        </p:nvGraphicFramePr>
        <p:xfrm>
          <a:off x="98050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CommonGen</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42.76</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33.89</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KFCNet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41.97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33.11</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39.86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33.20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66083872"/>
                  </a:ext>
                </a:extLst>
              </a:tr>
              <a:tr h="521254">
                <a:tc>
                  <a:txBody>
                    <a:bodyPr/>
                    <a:lstStyle/>
                    <a:p>
                      <a:r>
                        <a:rPr lang="en-US" altLang="zh-CN" sz="2800" dirty="0">
                          <a:solidFill>
                            <a:schemeClr val="bg1"/>
                          </a:solidFill>
                          <a:latin typeface="Colfax" panose="020B0304000000010002" pitchFamily="34" charset="0"/>
                        </a:rPr>
                        <a:t>KG-BART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32.70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29.50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30.20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987589"/>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28.60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31.60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51949761"/>
                  </a:ext>
                </a:extLst>
              </a:tr>
            </a:tbl>
          </a:graphicData>
        </a:graphic>
      </p:graphicFrame>
      <p:sp>
        <p:nvSpPr>
          <p:cNvPr id="47" name="TextBox 46">
            <a:extLst>
              <a:ext uri="{FF2B5EF4-FFF2-40B4-BE49-F238E27FC236}">
                <a16:creationId xmlns:a16="http://schemas.microsoft.com/office/drawing/2014/main" id="{A4C10368-0472-1022-48E1-DE4AD2BAC682}"/>
              </a:ext>
            </a:extLst>
          </p:cNvPr>
          <p:cNvSpPr txBox="1"/>
          <p:nvPr/>
        </p:nvSpPr>
        <p:spPr>
          <a:xfrm>
            <a:off x="8490309" y="5872693"/>
            <a:ext cx="826221"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graphicFrame>
        <p:nvGraphicFramePr>
          <p:cNvPr id="48" name="Table 7">
            <a:extLst>
              <a:ext uri="{FF2B5EF4-FFF2-40B4-BE49-F238E27FC236}">
                <a16:creationId xmlns:a16="http://schemas.microsoft.com/office/drawing/2014/main" id="{8AA32770-1BEB-BD7F-979B-B835E7E32332}"/>
              </a:ext>
            </a:extLst>
          </p:cNvPr>
          <p:cNvGraphicFramePr>
            <a:graphicFrameLocks noGrp="1"/>
          </p:cNvGraphicFramePr>
          <p:nvPr/>
        </p:nvGraphicFramePr>
        <p:xfrm>
          <a:off x="9185918" y="5268190"/>
          <a:ext cx="6236721" cy="3648778"/>
        </p:xfrm>
        <a:graphic>
          <a:graphicData uri="http://schemas.openxmlformats.org/drawingml/2006/table">
            <a:tbl>
              <a:tblPr firstRow="1" bandRow="1">
                <a:tableStyleId>{5C22544A-7EE6-4342-B048-85BDC9FD1C3A}</a:tableStyleId>
              </a:tblPr>
              <a:tblGrid>
                <a:gridCol w="2513806">
                  <a:extLst>
                    <a:ext uri="{9D8B030D-6E8A-4147-A177-3AD203B41FA5}">
                      <a16:colId xmlns:a16="http://schemas.microsoft.com/office/drawing/2014/main" val="1752621162"/>
                    </a:ext>
                  </a:extLst>
                </a:gridCol>
                <a:gridCol w="1877786">
                  <a:extLst>
                    <a:ext uri="{9D8B030D-6E8A-4147-A177-3AD203B41FA5}">
                      <a16:colId xmlns:a16="http://schemas.microsoft.com/office/drawing/2014/main" val="2090348522"/>
                    </a:ext>
                  </a:extLst>
                </a:gridCol>
                <a:gridCol w="1845129">
                  <a:extLst>
                    <a:ext uri="{9D8B030D-6E8A-4147-A177-3AD203B41FA5}">
                      <a16:colId xmlns:a16="http://schemas.microsoft.com/office/drawing/2014/main" val="1595131254"/>
                    </a:ext>
                  </a:extLst>
                </a:gridCol>
              </a:tblGrid>
              <a:tr h="521254">
                <a:tc>
                  <a:txBody>
                    <a:bodyPr/>
                    <a:lstStyle/>
                    <a:p>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ComVE</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(BL-4)</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(SPICE)</a:t>
                      </a:r>
                      <a:endParaRPr 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err="1">
                          <a:solidFill>
                            <a:schemeClr val="bg1"/>
                          </a:solidFill>
                          <a:latin typeface="Colfax" panose="020B0304000000010002" pitchFamily="34" charset="0"/>
                        </a:rPr>
                        <a:t>RACo</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25.30</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36.37</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a:solidFill>
                            <a:schemeClr val="bg1"/>
                          </a:solidFill>
                          <a:latin typeface="Colfax" panose="020B0304000000010002" pitchFamily="34" charset="0"/>
                        </a:rPr>
                        <a:t>U</a:t>
                      </a:r>
                      <a:r>
                        <a:rPr lang="en-US" altLang="zh-CN" sz="2000" dirty="0">
                          <a:solidFill>
                            <a:schemeClr val="bg1"/>
                          </a:solidFill>
                          <a:latin typeface="Colfax" panose="020B0304000000010002" pitchFamily="34" charset="0"/>
                        </a:rPr>
                        <a:t>NICORN</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24.46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35.79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47890393"/>
                  </a:ext>
                </a:extLst>
              </a:tr>
              <a:tr h="521254">
                <a:tc>
                  <a:txBody>
                    <a:bodyPr/>
                    <a:lstStyle/>
                    <a:p>
                      <a:r>
                        <a:rPr lang="en-US" altLang="zh-CN" sz="2800" dirty="0">
                          <a:solidFill>
                            <a:schemeClr val="bg1"/>
                          </a:solidFill>
                          <a:latin typeface="Colfax" panose="020B0304000000010002" pitchFamily="34" charset="0"/>
                        </a:rPr>
                        <a:t>CALM</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23.50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35.23</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81295748"/>
                  </a:ext>
                </a:extLst>
              </a:tr>
              <a:tr h="521254">
                <a:tc>
                  <a:txBody>
                    <a:bodyPr/>
                    <a:lstStyle/>
                    <a:p>
                      <a:r>
                        <a:rPr lang="en-US" altLang="zh-CN" sz="2800" dirty="0" err="1">
                          <a:solidFill>
                            <a:schemeClr val="bg1"/>
                          </a:solidFill>
                          <a:latin typeface="Colfax" panose="020B0304000000010002" pitchFamily="34" charset="0"/>
                        </a:rPr>
                        <a:t>MoKGE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22.87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34.88</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a:solidFill>
                            <a:schemeClr val="bg1"/>
                          </a:solidFill>
                          <a:latin typeface="Colfax" panose="020B0304000000010002" pitchFamily="34" charset="0"/>
                        </a:rPr>
                        <a:t>T5-Large</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22.77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34.62</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992229212"/>
                  </a:ext>
                </a:extLst>
              </a:tr>
              <a:tr h="521254">
                <a:tc>
                  <a:txBody>
                    <a:bodyPr/>
                    <a:lstStyle/>
                    <a:p>
                      <a:r>
                        <a:rPr lang="en-US" altLang="zh-CN" sz="2800" dirty="0" err="1">
                          <a:solidFill>
                            <a:schemeClr val="bg1"/>
                          </a:solidFill>
                          <a:latin typeface="Colfax" panose="020B0304000000010002" pitchFamily="34" charset="0"/>
                        </a:rPr>
                        <a:t>GraphRF</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22.07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33.09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10" name="Slide Number Placeholder 9">
            <a:extLst>
              <a:ext uri="{FF2B5EF4-FFF2-40B4-BE49-F238E27FC236}">
                <a16:creationId xmlns:a16="http://schemas.microsoft.com/office/drawing/2014/main" id="{7F5AE95F-D028-3C9F-D60E-385CC1267FC6}"/>
              </a:ext>
            </a:extLst>
          </p:cNvPr>
          <p:cNvSpPr>
            <a:spLocks noGrp="1"/>
          </p:cNvSpPr>
          <p:nvPr>
            <p:ph type="sldNum" sz="quarter" idx="11"/>
          </p:nvPr>
        </p:nvSpPr>
        <p:spPr/>
        <p:txBody>
          <a:bodyPr/>
          <a:lstStyle/>
          <a:p>
            <a:pPr>
              <a:defRPr/>
            </a:pPr>
            <a:fld id="{91F31FA6-B0B4-9940-9B47-E6B321700686}" type="slidenum">
              <a:rPr lang="en-US" smtClean="0"/>
              <a:pPr>
                <a:defRPr/>
              </a:pPr>
              <a:t>23</a:t>
            </a:fld>
            <a:endParaRPr lang="en-US"/>
          </a:p>
        </p:txBody>
      </p:sp>
    </p:spTree>
    <p:extLst>
      <p:ext uri="{BB962C8B-B14F-4D97-AF65-F5344CB8AC3E}">
        <p14:creationId xmlns:p14="http://schemas.microsoft.com/office/powerpoint/2010/main" val="4953158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F0BB2F-65E5-27DF-2D17-C4107C538DBE}"/>
              </a:ext>
            </a:extLst>
          </p:cNvPr>
          <p:cNvSpPr>
            <a:spLocks noGrp="1"/>
          </p:cNvSpPr>
          <p:nvPr>
            <p:ph type="body" idx="12"/>
          </p:nvPr>
        </p:nvSpPr>
        <p:spPr/>
        <p:txBody>
          <a:bodyPr/>
          <a:lstStyle/>
          <a:p>
            <a:pPr algn="l"/>
            <a:r>
              <a:rPr lang="en-US" altLang="zh-CN" dirty="0">
                <a:solidFill>
                  <a:schemeClr val="tx1"/>
                </a:solidFill>
              </a:rPr>
              <a:t>“Open-Book”</a:t>
            </a:r>
            <a:r>
              <a:rPr lang="zh-CN" altLang="en-US" dirty="0">
                <a:solidFill>
                  <a:schemeClr val="tx1"/>
                </a:solidFill>
              </a:rPr>
              <a:t> </a:t>
            </a:r>
            <a:r>
              <a:rPr lang="en-US" altLang="zh-CN" dirty="0">
                <a:solidFill>
                  <a:schemeClr val="tx1"/>
                </a:solidFill>
              </a:rPr>
              <a:t>and</a:t>
            </a:r>
            <a:r>
              <a:rPr lang="zh-CN" altLang="en-US" dirty="0">
                <a:solidFill>
                  <a:schemeClr val="tx1"/>
                </a:solidFill>
              </a:rPr>
              <a:t> </a:t>
            </a:r>
            <a:r>
              <a:rPr lang="en-US" altLang="zh-CN" dirty="0">
                <a:solidFill>
                  <a:schemeClr val="tx1"/>
                </a:solidFill>
              </a:rPr>
              <a:t>Knowledge</a:t>
            </a:r>
            <a:r>
              <a:rPr lang="zh-CN" altLang="en-US" dirty="0">
                <a:solidFill>
                  <a:schemeClr val="tx1"/>
                </a:solidFill>
              </a:rPr>
              <a:t> </a:t>
            </a:r>
            <a:r>
              <a:rPr lang="en-US" altLang="zh-CN" dirty="0">
                <a:solidFill>
                  <a:schemeClr val="tx1"/>
                </a:solidFill>
              </a:rPr>
              <a:t>Heterogeneity</a:t>
            </a:r>
            <a:endParaRPr lang="en-US" dirty="0">
              <a:solidFill>
                <a:schemeClr val="tx1"/>
              </a:solidFill>
            </a:endParaRPr>
          </a:p>
        </p:txBody>
      </p:sp>
      <p:sp>
        <p:nvSpPr>
          <p:cNvPr id="4" name="Title 3">
            <a:extLst>
              <a:ext uri="{FF2B5EF4-FFF2-40B4-BE49-F238E27FC236}">
                <a16:creationId xmlns:a16="http://schemas.microsoft.com/office/drawing/2014/main" id="{F5242B8A-19F7-2063-BD89-284BCB93F6E3}"/>
              </a:ext>
            </a:extLst>
          </p:cNvPr>
          <p:cNvSpPr>
            <a:spLocks noGrp="1"/>
          </p:cNvSpPr>
          <p:nvPr>
            <p:ph type="title"/>
          </p:nvPr>
        </p:nvSpPr>
        <p:spPr/>
        <p:txBody>
          <a:bodyPr/>
          <a:lstStyle/>
          <a:p>
            <a:pPr algn="l"/>
            <a:r>
              <a:rPr lang="en-US" altLang="zh-CN" dirty="0"/>
              <a:t>Knowledge-Augmented</a:t>
            </a:r>
            <a:r>
              <a:rPr lang="zh-CN" altLang="en-US" dirty="0"/>
              <a:t> </a:t>
            </a:r>
            <a:r>
              <a:rPr lang="en-US" altLang="zh-CN" dirty="0"/>
              <a:t>NLP</a:t>
            </a:r>
            <a:endParaRPr lang="en-US" dirty="0"/>
          </a:p>
        </p:txBody>
      </p:sp>
      <p:sp>
        <p:nvSpPr>
          <p:cNvPr id="5" name="Slide Number Placeholder 4">
            <a:extLst>
              <a:ext uri="{FF2B5EF4-FFF2-40B4-BE49-F238E27FC236}">
                <a16:creationId xmlns:a16="http://schemas.microsoft.com/office/drawing/2014/main" id="{9B525EF2-023F-8625-EF41-1D29C7A53AD8}"/>
              </a:ext>
            </a:extLst>
          </p:cNvPr>
          <p:cNvSpPr>
            <a:spLocks noGrp="1"/>
          </p:cNvSpPr>
          <p:nvPr>
            <p:ph type="sldNum" sz="quarter" idx="11"/>
          </p:nvPr>
        </p:nvSpPr>
        <p:spPr/>
        <p:txBody>
          <a:bodyPr/>
          <a:lstStyle/>
          <a:p>
            <a:pPr>
              <a:defRPr/>
            </a:pPr>
            <a:fld id="{91F31FA6-B0B4-9940-9B47-E6B321700686}" type="slidenum">
              <a:rPr lang="en-US" smtClean="0"/>
              <a:pPr>
                <a:defRPr/>
              </a:pPr>
              <a:t>24</a:t>
            </a:fld>
            <a:endParaRPr lang="en-US"/>
          </a:p>
        </p:txBody>
      </p:sp>
      <p:sp>
        <p:nvSpPr>
          <p:cNvPr id="6" name="Rectangle 5">
            <a:extLst>
              <a:ext uri="{FF2B5EF4-FFF2-40B4-BE49-F238E27FC236}">
                <a16:creationId xmlns:a16="http://schemas.microsoft.com/office/drawing/2014/main" id="{9363B203-052F-7516-1DDF-4BDB613501A1}"/>
              </a:ext>
            </a:extLst>
          </p:cNvPr>
          <p:cNvSpPr/>
          <p:nvPr/>
        </p:nvSpPr>
        <p:spPr>
          <a:xfrm>
            <a:off x="429587" y="544405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 name="Rectangle 6">
            <a:extLst>
              <a:ext uri="{FF2B5EF4-FFF2-40B4-BE49-F238E27FC236}">
                <a16:creationId xmlns:a16="http://schemas.microsoft.com/office/drawing/2014/main" id="{B678FD16-8737-ED0B-282B-B0A4FA6C6CC4}"/>
              </a:ext>
            </a:extLst>
          </p:cNvPr>
          <p:cNvSpPr/>
          <p:nvPr/>
        </p:nvSpPr>
        <p:spPr>
          <a:xfrm>
            <a:off x="362308" y="5366966"/>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 name="Rectangle 7">
            <a:extLst>
              <a:ext uri="{FF2B5EF4-FFF2-40B4-BE49-F238E27FC236}">
                <a16:creationId xmlns:a16="http://schemas.microsoft.com/office/drawing/2014/main" id="{1AD9AC77-432E-D9F7-FC89-4363E650EF0D}"/>
              </a:ext>
            </a:extLst>
          </p:cNvPr>
          <p:cNvSpPr/>
          <p:nvPr/>
        </p:nvSpPr>
        <p:spPr>
          <a:xfrm>
            <a:off x="289231" y="5290770"/>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9" name="Group 8">
            <a:extLst>
              <a:ext uri="{FF2B5EF4-FFF2-40B4-BE49-F238E27FC236}">
                <a16:creationId xmlns:a16="http://schemas.microsoft.com/office/drawing/2014/main" id="{57EF4874-50F7-0E86-5271-BB6FBD1110CC}"/>
              </a:ext>
            </a:extLst>
          </p:cNvPr>
          <p:cNvGrpSpPr/>
          <p:nvPr/>
        </p:nvGrpSpPr>
        <p:grpSpPr>
          <a:xfrm>
            <a:off x="355950" y="2449336"/>
            <a:ext cx="6677093" cy="5924427"/>
            <a:chOff x="8941740" y="2354722"/>
            <a:chExt cx="6677093" cy="5924427"/>
          </a:xfrm>
        </p:grpSpPr>
        <p:sp>
          <p:nvSpPr>
            <p:cNvPr id="10" name="Rounded Rectangle 9">
              <a:extLst>
                <a:ext uri="{FF2B5EF4-FFF2-40B4-BE49-F238E27FC236}">
                  <a16:creationId xmlns:a16="http://schemas.microsoft.com/office/drawing/2014/main" id="{59289E84-3926-8413-0FA3-B68F342A4C78}"/>
                </a:ext>
              </a:extLst>
            </p:cNvPr>
            <p:cNvSpPr/>
            <p:nvPr/>
          </p:nvSpPr>
          <p:spPr>
            <a:xfrm>
              <a:off x="11062558" y="2354722"/>
              <a:ext cx="4556275" cy="2187172"/>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External</a:t>
              </a:r>
            </a:p>
            <a:p>
              <a:r>
                <a:rPr lang="en-US" altLang="zh-CN" sz="2800" dirty="0">
                  <a:solidFill>
                    <a:schemeClr val="bg1"/>
                  </a:solidFill>
                  <a:latin typeface="Helvetica Neue"/>
                  <a:cs typeface="Helvetica Neue"/>
                </a:rPr>
                <a:t>knowledge</a:t>
              </a:r>
            </a:p>
            <a:p>
              <a:r>
                <a:rPr lang="en-US" altLang="zh-CN" sz="2800" dirty="0">
                  <a:solidFill>
                    <a:schemeClr val="bg1"/>
                  </a:solidFill>
                  <a:latin typeface="Helvetica Neue"/>
                  <a:cs typeface="Helvetica Neue"/>
                </a:rPr>
                <a:t>sources</a:t>
              </a:r>
              <a:endParaRPr lang="en-US" sz="2800" dirty="0">
                <a:solidFill>
                  <a:schemeClr val="bg1"/>
                </a:solidFill>
                <a:latin typeface="Helvetica Neue"/>
                <a:cs typeface="Helvetica Neue"/>
              </a:endParaRPr>
            </a:p>
          </p:txBody>
        </p:sp>
        <p:sp>
          <p:nvSpPr>
            <p:cNvPr id="11" name="Rectangle 10">
              <a:extLst>
                <a:ext uri="{FF2B5EF4-FFF2-40B4-BE49-F238E27FC236}">
                  <a16:creationId xmlns:a16="http://schemas.microsoft.com/office/drawing/2014/main" id="{8621EFC7-6340-E8D7-1778-9E2AB84F24F7}"/>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2" name="Rectangle 11">
              <a:extLst>
                <a:ext uri="{FF2B5EF4-FFF2-40B4-BE49-F238E27FC236}">
                  <a16:creationId xmlns:a16="http://schemas.microsoft.com/office/drawing/2014/main" id="{316BDE44-A148-BC34-FAB2-E8A0721C9C77}"/>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3" name="Rounded Rectangle 12">
              <a:extLst>
                <a:ext uri="{FF2B5EF4-FFF2-40B4-BE49-F238E27FC236}">
                  <a16:creationId xmlns:a16="http://schemas.microsoft.com/office/drawing/2014/main" id="{605BD86A-E519-AFFA-653A-BB2F404988FF}"/>
                </a:ext>
              </a:extLst>
            </p:cNvPr>
            <p:cNvSpPr/>
            <p:nvPr/>
          </p:nvSpPr>
          <p:spPr>
            <a:xfrm>
              <a:off x="8972083" y="3777822"/>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sp>
          <p:nvSpPr>
            <p:cNvPr id="14" name="TextBox 13">
              <a:extLst>
                <a:ext uri="{FF2B5EF4-FFF2-40B4-BE49-F238E27FC236}">
                  <a16:creationId xmlns:a16="http://schemas.microsoft.com/office/drawing/2014/main" id="{B6D17BBF-F73F-AE5C-521C-1A3AE52E068D}"/>
                </a:ext>
              </a:extLst>
            </p:cNvPr>
            <p:cNvSpPr txBox="1"/>
            <p:nvPr/>
          </p:nvSpPr>
          <p:spPr>
            <a:xfrm>
              <a:off x="13156902" y="2478812"/>
              <a:ext cx="2461931" cy="1938992"/>
            </a:xfrm>
            <a:prstGeom prst="rect">
              <a:avLst/>
            </a:prstGeom>
            <a:noFill/>
          </p:spPr>
          <p:txBody>
            <a:bodyPr wrap="square">
              <a:spAutoFit/>
            </a:bodyPr>
            <a:lstStyle/>
            <a:p>
              <a:pPr marL="457200" indent="-457200">
                <a:buFont typeface="Arial" panose="020B0604020202020204" pitchFamily="34" charset="0"/>
                <a:buChar char="•"/>
              </a:pPr>
              <a:r>
                <a:rPr lang="en-US" altLang="zh-CN" sz="2400" dirty="0">
                  <a:solidFill>
                    <a:schemeClr val="bg1"/>
                  </a:solidFill>
                  <a:latin typeface="Helvetica Neue"/>
                  <a:cs typeface="Helvetica Neue"/>
                </a:rPr>
                <a:t>Wikipedia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News</a:t>
              </a:r>
            </a:p>
            <a:p>
              <a:pPr marL="457200" indent="-457200">
                <a:buFont typeface="Arial" panose="020B0604020202020204" pitchFamily="34" charset="0"/>
                <a:buChar char="•"/>
              </a:pPr>
              <a:r>
                <a:rPr lang="en-US" altLang="zh-CN" sz="2400" dirty="0">
                  <a:solidFill>
                    <a:schemeClr val="bg1"/>
                  </a:solidFill>
                  <a:latin typeface="Helvetica Neue"/>
                  <a:cs typeface="Helvetica Neue"/>
                </a:rPr>
                <a:t>Database</a:t>
              </a:r>
            </a:p>
            <a:p>
              <a:pPr marL="457200" indent="-457200">
                <a:buFont typeface="Arial" panose="020B0604020202020204" pitchFamily="34" charset="0"/>
                <a:buChar char="•"/>
              </a:pPr>
              <a:r>
                <a:rPr lang="en-US" altLang="zh-CN" sz="2400" dirty="0">
                  <a:solidFill>
                    <a:schemeClr val="bg1"/>
                  </a:solidFill>
                  <a:latin typeface="Helvetica Neue"/>
                  <a:cs typeface="Helvetica Neue"/>
                </a:rPr>
                <a:t>Social</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media</a:t>
              </a:r>
            </a:p>
            <a:p>
              <a:pPr marL="457200" indent="-457200">
                <a:buFont typeface="Arial" panose="020B0604020202020204" pitchFamily="34" charset="0"/>
                <a:buChar char="•"/>
              </a:pPr>
              <a:r>
                <a:rPr lang="en-US" altLang="zh-CN" sz="2400" dirty="0">
                  <a:solidFill>
                    <a:schemeClr val="bg1"/>
                  </a:solidFill>
                  <a:latin typeface="Helvetica Neue"/>
                  <a:cs typeface="Helvetica Neue"/>
                </a:rPr>
                <a:t>…</a:t>
              </a:r>
            </a:p>
          </p:txBody>
        </p:sp>
        <p:sp>
          <p:nvSpPr>
            <p:cNvPr id="15" name="Rectangle 14">
              <a:extLst>
                <a:ext uri="{FF2B5EF4-FFF2-40B4-BE49-F238E27FC236}">
                  <a16:creationId xmlns:a16="http://schemas.microsoft.com/office/drawing/2014/main" id="{4C4D3611-6C52-2E61-AC5B-11B31361A640}"/>
                </a:ext>
              </a:extLst>
            </p:cNvPr>
            <p:cNvSpPr/>
            <p:nvPr/>
          </p:nvSpPr>
          <p:spPr>
            <a:xfrm>
              <a:off x="11058531" y="5349436"/>
              <a:ext cx="2584709" cy="950260"/>
            </a:xfrm>
            <a:prstGeom prst="rect">
              <a:avLst/>
            </a:prstGeom>
            <a:solidFill>
              <a:schemeClr val="accent1">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Knowledge</a:t>
              </a:r>
            </a:p>
            <a:p>
              <a:pPr algn="ctr"/>
              <a:r>
                <a:rPr lang="en-US" sz="2500" dirty="0">
                  <a:latin typeface="Helvetica Neue"/>
                  <a:cs typeface="Helvetica Neue"/>
                </a:rPr>
                <a:t>(e.g., passage</a:t>
              </a:r>
              <a:r>
                <a:rPr lang="en-US" altLang="zh-CN" sz="2500" dirty="0">
                  <a:latin typeface="Helvetica Neue"/>
                  <a:cs typeface="Helvetica Neue"/>
                </a:rPr>
                <a:t>s</a:t>
              </a:r>
              <a:r>
                <a:rPr lang="en-US" sz="2500" dirty="0">
                  <a:latin typeface="Helvetica Neue"/>
                  <a:cs typeface="Helvetica Neue"/>
                </a:rPr>
                <a:t>)</a:t>
              </a:r>
            </a:p>
          </p:txBody>
        </p:sp>
        <p:cxnSp>
          <p:nvCxnSpPr>
            <p:cNvPr id="16" name="Straight Arrow Connector 15">
              <a:extLst>
                <a:ext uri="{FF2B5EF4-FFF2-40B4-BE49-F238E27FC236}">
                  <a16:creationId xmlns:a16="http://schemas.microsoft.com/office/drawing/2014/main" id="{B59A3135-AFD7-368F-6B2C-53F5F1A33FD4}"/>
                </a:ext>
              </a:extLst>
            </p:cNvPr>
            <p:cNvCxnSpPr>
              <a:cxnSpLocks/>
              <a:stCxn id="11" idx="0"/>
              <a:endCxn id="13" idx="2"/>
            </p:cNvCxnSpPr>
            <p:nvPr/>
          </p:nvCxnSpPr>
          <p:spPr>
            <a:xfrm flipV="1">
              <a:off x="9880249" y="4603653"/>
              <a:ext cx="0" cy="75870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D3F772FC-B542-FD24-B0F6-AF8118ED7B31}"/>
                </a:ext>
              </a:extLst>
            </p:cNvPr>
            <p:cNvCxnSpPr>
              <a:cxnSpLocks/>
            </p:cNvCxnSpPr>
            <p:nvPr/>
          </p:nvCxnSpPr>
          <p:spPr>
            <a:xfrm>
              <a:off x="12179907" y="4541894"/>
              <a:ext cx="0" cy="80754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F0573E77-6197-885F-6B7B-B5167E6C0CD7}"/>
                </a:ext>
              </a:extLst>
            </p:cNvPr>
            <p:cNvCxnSpPr>
              <a:stCxn id="13" idx="0"/>
              <a:endCxn id="10" idx="1"/>
            </p:cNvCxnSpPr>
            <p:nvPr/>
          </p:nvCxnSpPr>
          <p:spPr>
            <a:xfrm rot="5400000" flipH="1" flipV="1">
              <a:off x="10306646" y="3021911"/>
              <a:ext cx="329514" cy="1182309"/>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19" name="Rounded Rectangle 18">
              <a:extLst>
                <a:ext uri="{FF2B5EF4-FFF2-40B4-BE49-F238E27FC236}">
                  <a16:creationId xmlns:a16="http://schemas.microsoft.com/office/drawing/2014/main" id="{70CB3C70-60BF-8428-36C5-6E85DDC9601D}"/>
                </a:ext>
              </a:extLst>
            </p:cNvPr>
            <p:cNvSpPr/>
            <p:nvPr/>
          </p:nvSpPr>
          <p:spPr>
            <a:xfrm>
              <a:off x="10561320" y="7087550"/>
              <a:ext cx="3620845" cy="1191599"/>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Generator,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or</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Large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Language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Model</a:t>
              </a:r>
            </a:p>
          </p:txBody>
        </p:sp>
        <p:cxnSp>
          <p:nvCxnSpPr>
            <p:cNvPr id="20" name="Straight Arrow Connector 19">
              <a:extLst>
                <a:ext uri="{FF2B5EF4-FFF2-40B4-BE49-F238E27FC236}">
                  <a16:creationId xmlns:a16="http://schemas.microsoft.com/office/drawing/2014/main" id="{A9664647-7F3F-993D-B735-05AA6CDBEA35}"/>
                </a:ext>
              </a:extLst>
            </p:cNvPr>
            <p:cNvCxnSpPr>
              <a:cxnSpLocks/>
            </p:cNvCxnSpPr>
            <p:nvPr/>
          </p:nvCxnSpPr>
          <p:spPr>
            <a:xfrm>
              <a:off x="12179907" y="6312622"/>
              <a:ext cx="0" cy="77492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Elbow Connector 20">
              <a:extLst>
                <a:ext uri="{FF2B5EF4-FFF2-40B4-BE49-F238E27FC236}">
                  <a16:creationId xmlns:a16="http://schemas.microsoft.com/office/drawing/2014/main" id="{9CD4FBFD-918F-40C7-123B-B92C12E2E7B2}"/>
                </a:ext>
              </a:extLst>
            </p:cNvPr>
            <p:cNvCxnSpPr>
              <a:cxnSpLocks/>
              <a:stCxn id="11" idx="2"/>
              <a:endCxn id="19" idx="1"/>
            </p:cNvCxnSpPr>
            <p:nvPr/>
          </p:nvCxnSpPr>
          <p:spPr>
            <a:xfrm rot="16200000" flipH="1">
              <a:off x="9535420" y="6657450"/>
              <a:ext cx="1370728" cy="68107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Elbow Connector 21">
              <a:extLst>
                <a:ext uri="{FF2B5EF4-FFF2-40B4-BE49-F238E27FC236}">
                  <a16:creationId xmlns:a16="http://schemas.microsoft.com/office/drawing/2014/main" id="{A86ADB29-DC39-1E91-94E4-61C78357ECDF}"/>
                </a:ext>
              </a:extLst>
            </p:cNvPr>
            <p:cNvCxnSpPr>
              <a:cxnSpLocks/>
              <a:stCxn id="19" idx="3"/>
              <a:endCxn id="12" idx="2"/>
            </p:cNvCxnSpPr>
            <p:nvPr/>
          </p:nvCxnSpPr>
          <p:spPr>
            <a:xfrm flipV="1">
              <a:off x="14182165" y="6312622"/>
              <a:ext cx="472801" cy="137072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23" name="TextBox 22">
            <a:extLst>
              <a:ext uri="{FF2B5EF4-FFF2-40B4-BE49-F238E27FC236}">
                <a16:creationId xmlns:a16="http://schemas.microsoft.com/office/drawing/2014/main" id="{AA014537-B36C-6F9D-F2F3-2D162B574A09}"/>
              </a:ext>
            </a:extLst>
          </p:cNvPr>
          <p:cNvSpPr txBox="1"/>
          <p:nvPr/>
        </p:nvSpPr>
        <p:spPr>
          <a:xfrm>
            <a:off x="6069175" y="6667159"/>
            <a:ext cx="1320181" cy="461665"/>
          </a:xfrm>
          <a:prstGeom prst="rect">
            <a:avLst/>
          </a:prstGeom>
          <a:noFill/>
        </p:spPr>
        <p:txBody>
          <a:bodyPr wrap="square">
            <a:spAutoFit/>
          </a:bodyPr>
          <a:lstStyle/>
          <a:p>
            <a:pPr algn="ctr"/>
            <a:r>
              <a:rPr lang="en-US" altLang="zh-CN" sz="2400" i="1" dirty="0">
                <a:latin typeface="Helvetica Neue"/>
                <a:cs typeface="Helvetica Neue"/>
              </a:rPr>
              <a:t>tasks</a:t>
            </a:r>
            <a:endParaRPr lang="en-US" sz="2400" i="1" dirty="0"/>
          </a:p>
        </p:txBody>
      </p:sp>
      <p:sp>
        <p:nvSpPr>
          <p:cNvPr id="32" name="TextBox 31">
            <a:extLst>
              <a:ext uri="{FF2B5EF4-FFF2-40B4-BE49-F238E27FC236}">
                <a16:creationId xmlns:a16="http://schemas.microsoft.com/office/drawing/2014/main" id="{91BA5BD7-20E8-9F56-EF1A-C4D53DAEBABE}"/>
              </a:ext>
            </a:extLst>
          </p:cNvPr>
          <p:cNvSpPr txBox="1"/>
          <p:nvPr/>
        </p:nvSpPr>
        <p:spPr>
          <a:xfrm>
            <a:off x="7450013" y="2449336"/>
            <a:ext cx="8805987" cy="5632311"/>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Survey paper:</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A Survey of Knowledge-Enhanced Text Generation. </a:t>
            </a:r>
            <a:r>
              <a:rPr lang="en-US" altLang="zh-CN" sz="2400" dirty="0">
                <a:solidFill>
                  <a:schemeClr val="accent5"/>
                </a:solidFill>
                <a:latin typeface="Times New Roman" panose="02020603050405020304" pitchFamily="18" charset="0"/>
                <a:cs typeface="Times New Roman" panose="02020603050405020304" pitchFamily="18" charset="0"/>
              </a:rPr>
              <a:t>ACM Computing Surveys, 2022.</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Tutorials:</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Knowledge-Enriched Natural Language Generation. </a:t>
            </a:r>
            <a:r>
              <a:rPr lang="en-US" altLang="zh-CN" sz="2400" dirty="0">
                <a:solidFill>
                  <a:schemeClr val="accent5"/>
                </a:solidFill>
                <a:latin typeface="Times New Roman" panose="02020603050405020304" pitchFamily="18" charset="0"/>
                <a:cs typeface="Times New Roman" panose="02020603050405020304" pitchFamily="18" charset="0"/>
              </a:rPr>
              <a:t>EMNLP 2021.</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ACL 2022.</a:t>
            </a: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Knowledge-Augmented Methods for NLP. </a:t>
            </a:r>
            <a:r>
              <a:rPr lang="en-US" altLang="zh-CN" sz="2400" dirty="0">
                <a:solidFill>
                  <a:schemeClr val="accent5"/>
                </a:solidFill>
                <a:latin typeface="Times New Roman" panose="02020603050405020304" pitchFamily="18" charset="0"/>
                <a:cs typeface="Times New Roman" panose="02020603050405020304" pitchFamily="18" charset="0"/>
              </a:rPr>
              <a:t>WSDM 2023.</a:t>
            </a:r>
          </a:p>
          <a:p>
            <a:endParaRPr lang="en-US" altLang="zh-CN" sz="1200" b="1" dirty="0">
              <a:latin typeface="Times New Roman" panose="02020603050405020304" pitchFamily="18" charset="0"/>
              <a:cs typeface="Times New Roman" panose="02020603050405020304" pitchFamily="18" charset="0"/>
            </a:endParaRPr>
          </a:p>
          <a:p>
            <a:r>
              <a:rPr lang="en-US" altLang="zh-CN" sz="2400" b="1" dirty="0">
                <a:latin typeface="Times New Roman" panose="02020603050405020304" pitchFamily="18" charset="0"/>
                <a:cs typeface="Times New Roman" panose="02020603050405020304" pitchFamily="18" charset="0"/>
              </a:rPr>
              <a:t>Workshops:</a:t>
            </a: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AAAI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2"/>
              </a:rPr>
              <a:t>https://knowledge-nlp.github.io/aaai2023/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latin typeface="Times New Roman" panose="02020603050405020304" pitchFamily="18" charset="0"/>
                <a:cs typeface="Times New Roman" panose="02020603050405020304" pitchFamily="18" charset="0"/>
              </a:rPr>
              <a:t>KnowledgeNLP</a:t>
            </a:r>
            <a:r>
              <a:rPr lang="en-US" altLang="zh-CN" sz="2400" dirty="0">
                <a:latin typeface="Times New Roman" panose="02020603050405020304" pitchFamily="18" charset="0"/>
                <a:cs typeface="Times New Roman" panose="02020603050405020304" pitchFamily="18" charset="0"/>
              </a:rPr>
              <a:t>-</a:t>
            </a:r>
            <a:r>
              <a:rPr lang="en-US" altLang="zh-CN" sz="2400" dirty="0">
                <a:solidFill>
                  <a:schemeClr val="accent5"/>
                </a:solidFill>
                <a:latin typeface="Times New Roman" panose="02020603050405020304" pitchFamily="18" charset="0"/>
                <a:cs typeface="Times New Roman" panose="02020603050405020304" pitchFamily="18" charset="0"/>
              </a:rPr>
              <a:t>KDD 2023</a:t>
            </a:r>
            <a:r>
              <a:rPr lang="en-US" altLang="zh-CN"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hlinkClick r:id="rId3"/>
              </a:rPr>
              <a:t>https://knowledge-nlp.github.io/kdd2023/</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err="1">
                <a:highlight>
                  <a:srgbClr val="FFFF00"/>
                </a:highlight>
                <a:latin typeface="Times New Roman" panose="02020603050405020304" pitchFamily="18" charset="0"/>
                <a:cs typeface="Times New Roman" panose="02020603050405020304" pitchFamily="18" charset="0"/>
              </a:rPr>
              <a:t>KnowledgeNLP</a:t>
            </a:r>
            <a:r>
              <a:rPr lang="en-US" altLang="zh-CN" sz="2400" dirty="0">
                <a:highlight>
                  <a:srgbClr val="FFFF00"/>
                </a:highlight>
                <a:latin typeface="Times New Roman" panose="02020603050405020304" pitchFamily="18" charset="0"/>
                <a:cs typeface="Times New Roman" panose="02020603050405020304" pitchFamily="18" charset="0"/>
              </a:rPr>
              <a:t>-</a:t>
            </a:r>
            <a:r>
              <a:rPr lang="en-US" altLang="zh-CN" sz="2400" b="1" dirty="0">
                <a:solidFill>
                  <a:schemeClr val="accent5"/>
                </a:solidFill>
                <a:highlight>
                  <a:srgbClr val="FFFF00"/>
                </a:highlight>
                <a:latin typeface="Times New Roman" panose="02020603050405020304" pitchFamily="18" charset="0"/>
                <a:cs typeface="Times New Roman" panose="02020603050405020304" pitchFamily="18" charset="0"/>
              </a:rPr>
              <a:t>ACL 2024</a:t>
            </a:r>
            <a:r>
              <a:rPr lang="en-US" altLang="zh-CN"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hlinkClick r:id="rId4"/>
              </a:rPr>
              <a:t>https://knowledge-nlp.github.io/acl2024/</a:t>
            </a:r>
            <a:r>
              <a:rPr lang="zh-CN" altLang="en-US" sz="2400" dirty="0">
                <a:highlight>
                  <a:srgbClr val="FFFF00"/>
                </a:highlight>
                <a:latin typeface="Times New Roman" panose="02020603050405020304" pitchFamily="18" charset="0"/>
                <a:cs typeface="Times New Roman" panose="02020603050405020304" pitchFamily="18" charset="0"/>
              </a:rPr>
              <a:t> </a:t>
            </a:r>
            <a:r>
              <a:rPr lang="en-US" altLang="zh-CN" sz="2400" dirty="0">
                <a:highlight>
                  <a:srgbClr val="FFFF00"/>
                </a:highlight>
                <a:latin typeface="Times New Roman" panose="02020603050405020304" pitchFamily="18" charset="0"/>
                <a:cs typeface="Times New Roman" panose="02020603050405020304" pitchFamily="18" charset="0"/>
              </a:rPr>
              <a:t>(August 11-16 in Bangkok, Thailand)</a:t>
            </a:r>
          </a:p>
        </p:txBody>
      </p:sp>
      <p:pic>
        <p:nvPicPr>
          <p:cNvPr id="6146" name="Picture 2">
            <a:extLst>
              <a:ext uri="{FF2B5EF4-FFF2-40B4-BE49-F238E27FC236}">
                <a16:creationId xmlns:a16="http://schemas.microsoft.com/office/drawing/2014/main" id="{21C8E741-286D-812D-8437-3DA81DE4CF0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0998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DD68A8-9328-6473-8044-DC62DFC63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50220"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9669F96-90ED-9C65-53B2-929C5EBD92FF}"/>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21894" y="8139501"/>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972F3CD4-6EAC-B008-311D-E06458F31C3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93568" y="8138475"/>
            <a:ext cx="731520" cy="731520"/>
          </a:xfrm>
          <a:prstGeom prst="ellipse">
            <a:avLst/>
          </a:prstGeom>
          <a:ln w="63500" cap="rnd">
            <a:solidFill>
              <a:srgbClr val="333333"/>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 name="Picture 4" descr="Professor Meng Jiang">
            <a:extLst>
              <a:ext uri="{FF2B5EF4-FFF2-40B4-BE49-F238E27FC236}">
                <a16:creationId xmlns:a16="http://schemas.microsoft.com/office/drawing/2014/main" id="{D1E8F961-83C7-22B7-730D-045BDAB2DE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70140" y="8138475"/>
            <a:ext cx="731520" cy="731520"/>
          </a:xfrm>
          <a:prstGeom prst="ellipse">
            <a:avLst/>
          </a:prstGeom>
          <a:ln w="63500"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10" descr="Wenhao Yu">
            <a:extLst>
              <a:ext uri="{FF2B5EF4-FFF2-40B4-BE49-F238E27FC236}">
                <a16:creationId xmlns:a16="http://schemas.microsoft.com/office/drawing/2014/main" id="{6E93CC8A-3F51-78E5-E09E-703891D55D8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2990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4D4A40E1-AE39-2CB4-F894-A45ED23D1A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90060" y="8139381"/>
            <a:ext cx="731520" cy="731520"/>
          </a:xfrm>
          <a:prstGeom prst="ellipse">
            <a:avLst/>
          </a:prstGeom>
          <a:ln w="63500" cap="rnd">
            <a:solidFill>
              <a:srgbClr val="FFC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41552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idx="12"/>
          </p:nvPr>
        </p:nvSpPr>
        <p:spPr/>
        <p:txBody>
          <a:bodyPr/>
          <a:lstStyle/>
          <a:p>
            <a:r>
              <a:rPr lang="en-US" altLang="zh-CN" dirty="0"/>
              <a:t>Explaining</a:t>
            </a:r>
            <a:r>
              <a:rPr lang="zh-CN" altLang="en-US" dirty="0"/>
              <a:t> </a:t>
            </a:r>
            <a:r>
              <a:rPr lang="en-US" altLang="zh-CN" dirty="0"/>
              <a:t>counterfactual</a:t>
            </a:r>
            <a:r>
              <a:rPr lang="zh-CN" altLang="en-US" dirty="0"/>
              <a:t> </a:t>
            </a:r>
            <a:r>
              <a:rPr lang="en-US" altLang="zh-CN" dirty="0"/>
              <a:t>statements</a:t>
            </a:r>
            <a:endParaRPr lang="en-US" dirty="0"/>
          </a:p>
        </p:txBody>
      </p:sp>
      <p:sp>
        <p:nvSpPr>
          <p:cNvPr id="12" name="Content Placeholder 11"/>
          <p:cNvSpPr>
            <a:spLocks noGrp="1"/>
          </p:cNvSpPr>
          <p:nvPr>
            <p:ph idx="1"/>
          </p:nvPr>
        </p:nvSpPr>
        <p:spPr>
          <a:xfrm>
            <a:off x="668957" y="2021375"/>
            <a:ext cx="7249825" cy="5889564"/>
          </a:xfrm>
        </p:spPr>
        <p:txBody>
          <a:bodyPr/>
          <a:lstStyle/>
          <a:p>
            <a:r>
              <a:rPr lang="en-US" altLang="zh-CN" dirty="0">
                <a:solidFill>
                  <a:schemeClr val="accent6">
                    <a:lumMod val="75000"/>
                  </a:schemeClr>
                </a:solidFill>
              </a:rPr>
              <a:t>Input:</a:t>
            </a:r>
            <a:endParaRPr lang="en-US" dirty="0">
              <a:solidFill>
                <a:schemeClr val="accent6">
                  <a:lumMod val="75000"/>
                </a:schemeClr>
              </a:solidFill>
            </a:endParaRPr>
          </a:p>
          <a:p>
            <a:r>
              <a:rPr lang="en-US" altLang="zh-CN" i="1" dirty="0">
                <a:latin typeface="Georgia" panose="02040502050405020303" pitchFamily="18" charset="0"/>
              </a:rPr>
              <a:t>Piano</a:t>
            </a:r>
            <a:r>
              <a:rPr lang="zh-CN" altLang="en-US" i="1" dirty="0">
                <a:latin typeface="Georgia" panose="02040502050405020303" pitchFamily="18" charset="0"/>
              </a:rPr>
              <a:t> </a:t>
            </a:r>
            <a:r>
              <a:rPr lang="en-US" altLang="zh-CN" i="1" dirty="0">
                <a:latin typeface="Georgia" panose="02040502050405020303" pitchFamily="18" charset="0"/>
              </a:rPr>
              <a:t>is</a:t>
            </a:r>
            <a:r>
              <a:rPr lang="zh-CN" altLang="en-US" i="1" dirty="0">
                <a:latin typeface="Georgia" panose="02040502050405020303" pitchFamily="18" charset="0"/>
              </a:rPr>
              <a:t> </a:t>
            </a:r>
            <a:r>
              <a:rPr lang="en-US" altLang="zh-CN" i="1" dirty="0">
                <a:latin typeface="Georgia" panose="02040502050405020303" pitchFamily="18" charset="0"/>
              </a:rPr>
              <a:t>a</a:t>
            </a:r>
            <a:r>
              <a:rPr lang="zh-CN" altLang="en-US" i="1" dirty="0">
                <a:latin typeface="Georgia" panose="02040502050405020303" pitchFamily="18" charset="0"/>
              </a:rPr>
              <a:t> </a:t>
            </a:r>
            <a:r>
              <a:rPr lang="en-US" altLang="zh-CN" i="1" dirty="0">
                <a:latin typeface="Georgia" panose="02040502050405020303" pitchFamily="18" charset="0"/>
              </a:rPr>
              <a:t>kind</a:t>
            </a:r>
            <a:r>
              <a:rPr lang="zh-CN" altLang="en-US" i="1" dirty="0">
                <a:latin typeface="Georgia" panose="02040502050405020303" pitchFamily="18" charset="0"/>
              </a:rPr>
              <a:t> </a:t>
            </a:r>
            <a:r>
              <a:rPr lang="en-US" altLang="zh-CN" i="1" dirty="0">
                <a:latin typeface="Georgia" panose="02040502050405020303" pitchFamily="18" charset="0"/>
              </a:rPr>
              <a:t>of</a:t>
            </a:r>
            <a:r>
              <a:rPr lang="zh-CN" altLang="en-US" i="1" dirty="0">
                <a:latin typeface="Georgia" panose="02040502050405020303" pitchFamily="18" charset="0"/>
              </a:rPr>
              <a:t> </a:t>
            </a:r>
            <a:r>
              <a:rPr lang="en-US" altLang="zh-CN" i="1" dirty="0">
                <a:latin typeface="Georgia" panose="02040502050405020303" pitchFamily="18" charset="0"/>
              </a:rPr>
              <a:t>sport.</a:t>
            </a:r>
            <a:r>
              <a:rPr lang="zh-CN" altLang="en-US" i="1" dirty="0">
                <a:latin typeface="Georgia" panose="02040502050405020303" pitchFamily="18" charset="0"/>
              </a:rPr>
              <a:t> </a:t>
            </a:r>
            <a:r>
              <a:rPr lang="en-US" altLang="zh-CN" i="1" dirty="0">
                <a:latin typeface="Georgia" panose="02040502050405020303" pitchFamily="18" charset="0"/>
              </a:rPr>
              <a:t>This</a:t>
            </a:r>
            <a:r>
              <a:rPr lang="zh-CN" altLang="en-US" i="1" dirty="0">
                <a:latin typeface="Georgia" panose="02040502050405020303" pitchFamily="18" charset="0"/>
              </a:rPr>
              <a:t> </a:t>
            </a:r>
            <a:r>
              <a:rPr lang="en-US" altLang="zh-CN" i="1" dirty="0">
                <a:latin typeface="Georgia" panose="02040502050405020303" pitchFamily="18" charset="0"/>
              </a:rPr>
              <a:t>is</a:t>
            </a:r>
            <a:r>
              <a:rPr lang="zh-CN" altLang="en-US" i="1" dirty="0">
                <a:latin typeface="Georgia" panose="02040502050405020303" pitchFamily="18" charset="0"/>
              </a:rPr>
              <a:t> </a:t>
            </a:r>
            <a:r>
              <a:rPr lang="en-US" altLang="zh-CN" i="1" dirty="0">
                <a:latin typeface="Georgia" panose="02040502050405020303" pitchFamily="18" charset="0"/>
              </a:rPr>
              <a:t>False</a:t>
            </a:r>
            <a:r>
              <a:rPr lang="zh-CN" altLang="en-US" i="1" dirty="0">
                <a:latin typeface="Georgia" panose="02040502050405020303" pitchFamily="18" charset="0"/>
              </a:rPr>
              <a:t> </a:t>
            </a:r>
            <a:r>
              <a:rPr lang="en-US" altLang="zh-CN" i="1" dirty="0">
                <a:latin typeface="Georgia" panose="02040502050405020303" pitchFamily="18" charset="0"/>
              </a:rPr>
              <a:t>because</a:t>
            </a:r>
            <a:r>
              <a:rPr lang="zh-CN" altLang="en-US" i="1" dirty="0">
                <a:latin typeface="Georgia" panose="02040502050405020303" pitchFamily="18" charset="0"/>
              </a:rPr>
              <a:t> </a:t>
            </a:r>
            <a:r>
              <a:rPr lang="en-US" altLang="zh-CN" i="1" dirty="0">
                <a:latin typeface="Georgia" panose="02040502050405020303" pitchFamily="18" charset="0"/>
              </a:rPr>
              <a:t>___________________</a:t>
            </a:r>
            <a:endParaRPr lang="en-US" i="1" dirty="0">
              <a:latin typeface="Georgia" panose="02040502050405020303" pitchFamily="18" charset="0"/>
            </a:endParaRPr>
          </a:p>
          <a:p>
            <a:r>
              <a:rPr lang="en-US" altLang="zh-CN" dirty="0">
                <a:solidFill>
                  <a:schemeClr val="accent6">
                    <a:lumMod val="75000"/>
                  </a:schemeClr>
                </a:solidFill>
              </a:rPr>
              <a:t>Annotators</a:t>
            </a:r>
            <a:r>
              <a:rPr lang="zh-CN" altLang="en-US" dirty="0">
                <a:solidFill>
                  <a:schemeClr val="accent6">
                    <a:lumMod val="75000"/>
                  </a:schemeClr>
                </a:solidFill>
              </a:rPr>
              <a:t> </a:t>
            </a:r>
            <a:r>
              <a:rPr lang="en-US" altLang="zh-CN" dirty="0">
                <a:solidFill>
                  <a:schemeClr val="accent6">
                    <a:lumMod val="75000"/>
                  </a:schemeClr>
                </a:solidFill>
              </a:rPr>
              <a:t>1</a:t>
            </a:r>
            <a:r>
              <a:rPr lang="zh-CN" altLang="en-US" dirty="0">
                <a:solidFill>
                  <a:schemeClr val="accent6">
                    <a:lumMod val="75000"/>
                  </a:schemeClr>
                </a:solidFill>
              </a:rPr>
              <a:t> </a:t>
            </a:r>
            <a:r>
              <a:rPr lang="en-US" altLang="zh-CN" dirty="0">
                <a:solidFill>
                  <a:schemeClr val="accent6">
                    <a:lumMod val="75000"/>
                  </a:schemeClr>
                </a:solidFill>
              </a:rPr>
              <a:t>and</a:t>
            </a:r>
            <a:r>
              <a:rPr lang="zh-CN" altLang="en-US" dirty="0">
                <a:solidFill>
                  <a:schemeClr val="accent6">
                    <a:lumMod val="75000"/>
                  </a:schemeClr>
                </a:solidFill>
              </a:rPr>
              <a:t> </a:t>
            </a:r>
            <a:r>
              <a:rPr lang="en-US" altLang="zh-CN" dirty="0">
                <a:solidFill>
                  <a:schemeClr val="accent6">
                    <a:lumMod val="75000"/>
                  </a:schemeClr>
                </a:solidFill>
              </a:rPr>
              <a:t>4:</a:t>
            </a:r>
          </a:p>
          <a:p>
            <a:r>
              <a:rPr lang="en-US" altLang="zh-CN" i="1" dirty="0">
                <a:latin typeface="Georgia" panose="02040502050405020303" pitchFamily="18" charset="0"/>
                <a:ea typeface="KaiTi" panose="02010609060101010101" pitchFamily="49" charset="-122"/>
              </a:rPr>
              <a:t>you can produce music when pressing keys on the piano, so it is an instrument.</a:t>
            </a:r>
          </a:p>
          <a:p>
            <a:r>
              <a:rPr lang="en-US" altLang="zh-CN" dirty="0">
                <a:solidFill>
                  <a:schemeClr val="accent6">
                    <a:lumMod val="75000"/>
                  </a:schemeClr>
                </a:solidFill>
              </a:rPr>
              <a:t>Annotators</a:t>
            </a:r>
            <a:r>
              <a:rPr lang="zh-CN" altLang="en-US" dirty="0">
                <a:solidFill>
                  <a:schemeClr val="accent6">
                    <a:lumMod val="75000"/>
                  </a:schemeClr>
                </a:solidFill>
              </a:rPr>
              <a:t> </a:t>
            </a:r>
            <a:r>
              <a:rPr lang="en-US" altLang="zh-CN" dirty="0">
                <a:solidFill>
                  <a:schemeClr val="accent6">
                    <a:lumMod val="75000"/>
                  </a:schemeClr>
                </a:solidFill>
              </a:rPr>
              <a:t>3</a:t>
            </a:r>
            <a:r>
              <a:rPr lang="zh-CN" altLang="en-US" dirty="0">
                <a:solidFill>
                  <a:schemeClr val="accent6">
                    <a:lumMod val="75000"/>
                  </a:schemeClr>
                </a:solidFill>
              </a:rPr>
              <a:t> </a:t>
            </a:r>
            <a:r>
              <a:rPr lang="en-US" altLang="zh-CN" dirty="0">
                <a:solidFill>
                  <a:schemeClr val="accent6">
                    <a:lumMod val="75000"/>
                  </a:schemeClr>
                </a:solidFill>
              </a:rPr>
              <a:t>and</a:t>
            </a:r>
            <a:r>
              <a:rPr lang="zh-CN" altLang="en-US" dirty="0">
                <a:solidFill>
                  <a:schemeClr val="accent6">
                    <a:lumMod val="75000"/>
                  </a:schemeClr>
                </a:solidFill>
              </a:rPr>
              <a:t> </a:t>
            </a:r>
            <a:r>
              <a:rPr lang="en-US" altLang="zh-CN" dirty="0">
                <a:solidFill>
                  <a:schemeClr val="accent6">
                    <a:lumMod val="75000"/>
                  </a:schemeClr>
                </a:solidFill>
              </a:rPr>
              <a:t>5:</a:t>
            </a:r>
            <a:endParaRPr lang="en-US" dirty="0">
              <a:latin typeface="KaiTi" panose="02010609060101010101" pitchFamily="49" charset="-122"/>
              <a:ea typeface="KaiTi" panose="02010609060101010101" pitchFamily="49" charset="-122"/>
            </a:endParaRPr>
          </a:p>
          <a:p>
            <a:r>
              <a:rPr lang="en-US" altLang="zh-CN" i="1" dirty="0">
                <a:latin typeface="Georgia" panose="02040502050405020303" pitchFamily="18" charset="0"/>
                <a:ea typeface="KaiTi" panose="02010609060101010101" pitchFamily="49" charset="-122"/>
              </a:rPr>
              <a:t>piano is a musical instrument used in songs to produce different musical tones.</a:t>
            </a:r>
          </a:p>
          <a:p>
            <a:r>
              <a:rPr lang="en-US" altLang="zh-CN" dirty="0">
                <a:solidFill>
                  <a:schemeClr val="accent6">
                    <a:lumMod val="75000"/>
                  </a:schemeClr>
                </a:solidFill>
              </a:rPr>
              <a:t>Annotator</a:t>
            </a:r>
            <a:r>
              <a:rPr lang="zh-CN" altLang="en-US" dirty="0">
                <a:solidFill>
                  <a:schemeClr val="accent6">
                    <a:lumMod val="75000"/>
                  </a:schemeClr>
                </a:solidFill>
              </a:rPr>
              <a:t> </a:t>
            </a:r>
            <a:r>
              <a:rPr lang="en-US" altLang="zh-CN" dirty="0">
                <a:solidFill>
                  <a:schemeClr val="accent6">
                    <a:lumMod val="75000"/>
                  </a:schemeClr>
                </a:solidFill>
              </a:rPr>
              <a:t>2:</a:t>
            </a:r>
          </a:p>
          <a:p>
            <a:r>
              <a:rPr lang="en-US" altLang="zh-CN" i="1" dirty="0">
                <a:latin typeface="Georgia" panose="02040502050405020303" pitchFamily="18" charset="0"/>
                <a:ea typeface="KaiTi" panose="02010609060101010101" pitchFamily="49" charset="-122"/>
              </a:rPr>
              <a:t>piano is a kind of art form.</a:t>
            </a:r>
          </a:p>
        </p:txBody>
      </p:sp>
      <p:sp>
        <p:nvSpPr>
          <p:cNvPr id="11" name="Title 10"/>
          <p:cNvSpPr>
            <a:spLocks noGrp="1"/>
          </p:cNvSpPr>
          <p:nvPr>
            <p:ph type="title"/>
          </p:nvPr>
        </p:nvSpPr>
        <p:spPr/>
        <p:txBody>
          <a:bodyPr/>
          <a:lstStyle/>
          <a:p>
            <a:r>
              <a:rPr lang="en-US" altLang="zh-CN" sz="4000" dirty="0"/>
              <a:t>How</a:t>
            </a:r>
            <a:r>
              <a:rPr lang="zh-CN" altLang="en-US" sz="4000" dirty="0"/>
              <a:t> </a:t>
            </a:r>
            <a:r>
              <a:rPr lang="en-US" altLang="zh-CN" sz="4000" dirty="0"/>
              <a:t>about</a:t>
            </a:r>
            <a:r>
              <a:rPr lang="zh-CN" altLang="en-US" sz="4000" dirty="0"/>
              <a:t> </a:t>
            </a:r>
            <a:r>
              <a:rPr lang="en-US" altLang="zh-CN" sz="4000" dirty="0"/>
              <a:t>Answer</a:t>
            </a:r>
            <a:r>
              <a:rPr lang="zh-CN" altLang="en-US" sz="4000" dirty="0"/>
              <a:t> </a:t>
            </a:r>
            <a:r>
              <a:rPr lang="en-US" altLang="zh-CN" sz="4000" dirty="0"/>
              <a:t>Diversity?</a:t>
            </a:r>
            <a:endParaRPr lang="en-US" sz="4000" dirty="0"/>
          </a:p>
        </p:txBody>
      </p:sp>
      <p:pic>
        <p:nvPicPr>
          <p:cNvPr id="18" name="Picture Placeholder 17" descr="A black and white photo of a piano&#10;&#10;Description automatically generated with medium confidence">
            <a:extLst>
              <a:ext uri="{FF2B5EF4-FFF2-40B4-BE49-F238E27FC236}">
                <a16:creationId xmlns:a16="http://schemas.microsoft.com/office/drawing/2014/main" id="{B34EA0C2-7847-9C69-67E9-0D2E6ACC48A1}"/>
              </a:ext>
            </a:extLst>
          </p:cNvPr>
          <p:cNvPicPr>
            <a:picLocks noGrp="1" noChangeAspect="1"/>
          </p:cNvPicPr>
          <p:nvPr>
            <p:ph type="pic" sz="quarter" idx="16"/>
          </p:nvPr>
        </p:nvPicPr>
        <p:blipFill>
          <a:blip r:embed="rId3"/>
          <a:srcRect t="12609" b="12609"/>
          <a:stretch>
            <a:fillRect/>
          </a:stretch>
        </p:blipFill>
        <p:spPr/>
      </p:pic>
      <p:sp>
        <p:nvSpPr>
          <p:cNvPr id="2" name="Slide Number Placeholder 1">
            <a:extLst>
              <a:ext uri="{FF2B5EF4-FFF2-40B4-BE49-F238E27FC236}">
                <a16:creationId xmlns:a16="http://schemas.microsoft.com/office/drawing/2014/main" id="{CDBDB7CC-B943-8426-2899-EB4700883FC1}"/>
              </a:ext>
            </a:extLst>
          </p:cNvPr>
          <p:cNvSpPr>
            <a:spLocks noGrp="1"/>
          </p:cNvSpPr>
          <p:nvPr>
            <p:ph type="sldNum" sz="quarter" idx="11"/>
          </p:nvPr>
        </p:nvSpPr>
        <p:spPr/>
        <p:txBody>
          <a:bodyPr/>
          <a:lstStyle/>
          <a:p>
            <a:pPr>
              <a:defRPr/>
            </a:pPr>
            <a:fld id="{91F31FA6-B0B4-9940-9B47-E6B321700686}" type="slidenum">
              <a:rPr lang="en-US" smtClean="0"/>
              <a:pPr>
                <a:defRPr/>
              </a:pPr>
              <a:t>25</a:t>
            </a:fld>
            <a:endParaRPr lang="en-US" dirty="0"/>
          </a:p>
        </p:txBody>
      </p:sp>
    </p:spTree>
    <p:extLst>
      <p:ext uri="{BB962C8B-B14F-4D97-AF65-F5344CB8AC3E}">
        <p14:creationId xmlns:p14="http://schemas.microsoft.com/office/powerpoint/2010/main" val="857872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D449CE-1202-4544-1DB5-5D87C57BD962}"/>
              </a:ext>
            </a:extLst>
          </p:cNvPr>
          <p:cNvSpPr>
            <a:spLocks noGrp="1"/>
          </p:cNvSpPr>
          <p:nvPr>
            <p:ph type="body" idx="12"/>
          </p:nvPr>
        </p:nvSpPr>
        <p:spPr/>
        <p:txBody>
          <a:bodyPr/>
          <a:lstStyle/>
          <a:p>
            <a:r>
              <a:rPr lang="en-US" dirty="0"/>
              <a:t>Mixture of Knowledge Graph Experts (</a:t>
            </a:r>
            <a:r>
              <a:rPr lang="en-US" dirty="0" err="1"/>
              <a:t>MoKGE</a:t>
            </a:r>
            <a:r>
              <a:rPr lang="en-US" dirty="0"/>
              <a:t>)</a:t>
            </a:r>
          </a:p>
        </p:txBody>
      </p:sp>
      <p:sp>
        <p:nvSpPr>
          <p:cNvPr id="4" name="Title 3">
            <a:extLst>
              <a:ext uri="{FF2B5EF4-FFF2-40B4-BE49-F238E27FC236}">
                <a16:creationId xmlns:a16="http://schemas.microsoft.com/office/drawing/2014/main" id="{5B05185D-7640-8C21-82F3-DC505FBD3B20}"/>
              </a:ext>
            </a:extLst>
          </p:cNvPr>
          <p:cNvSpPr>
            <a:spLocks noGrp="1"/>
          </p:cNvSpPr>
          <p:nvPr>
            <p:ph type="title"/>
          </p:nvPr>
        </p:nvSpPr>
        <p:spPr/>
        <p:txBody>
          <a:bodyPr/>
          <a:lstStyle/>
          <a:p>
            <a:r>
              <a:rPr lang="en-US" altLang="zh-CN" dirty="0"/>
              <a:t>Generating Diverse Explanations</a:t>
            </a:r>
            <a:endParaRPr lang="en-US" dirty="0"/>
          </a:p>
        </p:txBody>
      </p:sp>
      <p:sp>
        <p:nvSpPr>
          <p:cNvPr id="5" name="Slide Number Placeholder 4">
            <a:extLst>
              <a:ext uri="{FF2B5EF4-FFF2-40B4-BE49-F238E27FC236}">
                <a16:creationId xmlns:a16="http://schemas.microsoft.com/office/drawing/2014/main" id="{E9F68C60-D41F-C673-3EF3-F7830CC1C49E}"/>
              </a:ext>
            </a:extLst>
          </p:cNvPr>
          <p:cNvSpPr>
            <a:spLocks noGrp="1"/>
          </p:cNvSpPr>
          <p:nvPr>
            <p:ph type="sldNum" sz="quarter" idx="11"/>
          </p:nvPr>
        </p:nvSpPr>
        <p:spPr/>
        <p:txBody>
          <a:bodyPr/>
          <a:lstStyle/>
          <a:p>
            <a:pPr>
              <a:defRPr/>
            </a:pPr>
            <a:fld id="{91F31FA6-B0B4-9940-9B47-E6B321700686}" type="slidenum">
              <a:rPr lang="en-US" smtClean="0"/>
              <a:pPr>
                <a:defRPr/>
              </a:pPr>
              <a:t>26</a:t>
            </a:fld>
            <a:endParaRPr lang="en-US"/>
          </a:p>
        </p:txBody>
      </p:sp>
      <p:pic>
        <p:nvPicPr>
          <p:cNvPr id="6" name="Content Placeholder 5">
            <a:extLst>
              <a:ext uri="{FF2B5EF4-FFF2-40B4-BE49-F238E27FC236}">
                <a16:creationId xmlns:a16="http://schemas.microsoft.com/office/drawing/2014/main" id="{D4839B68-C000-572D-1C73-B1D889449FF8}"/>
              </a:ext>
            </a:extLst>
          </p:cNvPr>
          <p:cNvPicPr>
            <a:picLocks noGrp="1" noChangeAspect="1"/>
          </p:cNvPicPr>
          <p:nvPr>
            <p:ph idx="1"/>
          </p:nvPr>
        </p:nvPicPr>
        <p:blipFill rotWithShape="1">
          <a:blip r:embed="rId2"/>
          <a:srcRect b="2669"/>
          <a:stretch/>
        </p:blipFill>
        <p:spPr>
          <a:xfrm>
            <a:off x="812800" y="2298774"/>
            <a:ext cx="14630400" cy="6074989"/>
          </a:xfrm>
          <a:prstGeom prst="rect">
            <a:avLst/>
          </a:prstGeom>
        </p:spPr>
      </p:pic>
      <p:sp>
        <p:nvSpPr>
          <p:cNvPr id="7" name="Content Placeholder 7">
            <a:extLst>
              <a:ext uri="{FF2B5EF4-FFF2-40B4-BE49-F238E27FC236}">
                <a16:creationId xmlns:a16="http://schemas.microsoft.com/office/drawing/2014/main" id="{0CDA8705-A143-A0E8-4739-668B6BAB6BB7}"/>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000" dirty="0"/>
              <a:t>Yu et al. </a:t>
            </a:r>
            <a:r>
              <a:rPr lang="en-US" sz="2000" dirty="0">
                <a:highlight>
                  <a:srgbClr val="FFFF00"/>
                </a:highlight>
              </a:rPr>
              <a:t>Diversifying Content Generation for Commonsense Reasoning</a:t>
            </a:r>
            <a:r>
              <a:rPr lang="en-US" sz="2000" dirty="0"/>
              <a:t> with Mixture of Knowledge Graph Experts (ACL’22)</a:t>
            </a:r>
          </a:p>
        </p:txBody>
      </p:sp>
    </p:spTree>
    <p:extLst>
      <p:ext uri="{BB962C8B-B14F-4D97-AF65-F5344CB8AC3E}">
        <p14:creationId xmlns:p14="http://schemas.microsoft.com/office/powerpoint/2010/main" val="3347124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pPr marL="457200" indent="-457200">
              <a:buFont typeface="Arial" panose="020B0604020202020204" pitchFamily="34" charset="0"/>
              <a:buChar char="•"/>
            </a:pPr>
            <a:r>
              <a:rPr lang="en-US" altLang="zh-CN" dirty="0"/>
              <a:t>Scaling Law enables in-context learning that</a:t>
            </a:r>
            <a:r>
              <a:rPr lang="zh-CN" altLang="en-US" dirty="0"/>
              <a:t> </a:t>
            </a:r>
            <a:r>
              <a:rPr lang="en-US" altLang="zh-CN" dirty="0">
                <a:highlight>
                  <a:srgbClr val="FFFF00"/>
                </a:highlight>
              </a:rPr>
              <a:t>instructs</a:t>
            </a:r>
            <a:r>
              <a:rPr lang="zh-CN" altLang="en-US" dirty="0">
                <a:highlight>
                  <a:srgbClr val="FFFF00"/>
                </a:highlight>
              </a:rPr>
              <a:t> </a:t>
            </a:r>
            <a:r>
              <a:rPr lang="en-US" altLang="zh-CN" dirty="0">
                <a:highlight>
                  <a:srgbClr val="FFFF00"/>
                </a:highlight>
              </a:rPr>
              <a:t>LLMs</a:t>
            </a:r>
            <a:r>
              <a:rPr lang="zh-CN" altLang="en-US" dirty="0">
                <a:highlight>
                  <a:srgbClr val="FFFF00"/>
                </a:highlight>
              </a:rPr>
              <a:t> </a:t>
            </a:r>
            <a:r>
              <a:rPr lang="en-US" altLang="zh-CN" dirty="0">
                <a:highlight>
                  <a:srgbClr val="FFFF00"/>
                </a:highlight>
              </a:rPr>
              <a:t>to</a:t>
            </a:r>
            <a:r>
              <a:rPr lang="zh-CN" altLang="en-US" dirty="0">
                <a:highlight>
                  <a:srgbClr val="FFFF00"/>
                </a:highlight>
              </a:rPr>
              <a:t> </a:t>
            </a:r>
            <a:r>
              <a:rPr lang="en-US" altLang="zh-CN" dirty="0">
                <a:highlight>
                  <a:srgbClr val="FFFF00"/>
                </a:highlight>
              </a:rPr>
              <a:t>reason</a:t>
            </a:r>
            <a:r>
              <a:rPr lang="en-US" altLang="zh-CN" dirty="0"/>
              <a:t>.</a:t>
            </a:r>
          </a:p>
          <a:p>
            <a:pPr marL="457200" indent="-457200">
              <a:buFont typeface="Arial" panose="020B0604020202020204" pitchFamily="34" charset="0"/>
              <a:buChar char="•"/>
            </a:pPr>
            <a:r>
              <a:rPr lang="en-US" altLang="zh-CN" dirty="0"/>
              <a:t>Prompting:</a:t>
            </a:r>
            <a:r>
              <a:rPr lang="zh-CN" altLang="en-US" dirty="0"/>
              <a:t> </a:t>
            </a:r>
            <a:r>
              <a:rPr lang="en-US" altLang="zh-CN" dirty="0"/>
              <a:t>Implement</a:t>
            </a:r>
            <a:r>
              <a:rPr lang="zh-CN" altLang="en-US" dirty="0"/>
              <a:t> </a:t>
            </a:r>
            <a:r>
              <a:rPr lang="en-US" altLang="zh-CN" dirty="0">
                <a:highlight>
                  <a:srgbClr val="FFFF00"/>
                </a:highlight>
              </a:rPr>
              <a:t>verification</a:t>
            </a:r>
            <a:r>
              <a:rPr lang="zh-CN" altLang="en-US" dirty="0">
                <a:highlight>
                  <a:srgbClr val="FFFF00"/>
                </a:highlight>
              </a:rPr>
              <a:t> </a:t>
            </a:r>
            <a:r>
              <a:rPr lang="en-US" altLang="zh-CN" dirty="0">
                <a:highlight>
                  <a:srgbClr val="FFFF00"/>
                </a:highlight>
              </a:rPr>
              <a:t>and</a:t>
            </a:r>
            <a:r>
              <a:rPr lang="zh-CN" altLang="en-US" dirty="0">
                <a:highlight>
                  <a:srgbClr val="FFFF00"/>
                </a:highlight>
              </a:rPr>
              <a:t> </a:t>
            </a:r>
            <a:r>
              <a:rPr lang="en-US" altLang="zh-CN" dirty="0">
                <a:highlight>
                  <a:srgbClr val="FFFF00"/>
                </a:highlight>
              </a:rPr>
              <a:t>reflection</a:t>
            </a:r>
            <a:r>
              <a:rPr lang="zh-CN" altLang="en-US" dirty="0"/>
              <a:t> </a:t>
            </a:r>
            <a:r>
              <a:rPr lang="en-US" altLang="zh-CN" dirty="0"/>
              <a:t>for</a:t>
            </a:r>
            <a:r>
              <a:rPr lang="zh-CN" altLang="en-US" dirty="0"/>
              <a:t> </a:t>
            </a:r>
            <a:r>
              <a:rPr lang="en-US" altLang="zh-CN" dirty="0"/>
              <a:t>math</a:t>
            </a:r>
            <a:r>
              <a:rPr lang="zh-CN" altLang="en-US" dirty="0"/>
              <a:t> </a:t>
            </a:r>
            <a:r>
              <a:rPr lang="en-US" altLang="zh-CN" dirty="0"/>
              <a:t>reasoning.</a:t>
            </a:r>
          </a:p>
          <a:p>
            <a:pPr marL="457200" indent="-457200">
              <a:buFont typeface="Arial" panose="020B0604020202020204" pitchFamily="34" charset="0"/>
              <a:buChar char="•"/>
            </a:pPr>
            <a:r>
              <a:rPr lang="en-US" altLang="zh-CN" dirty="0"/>
              <a:t>Retrieval-augmented</a:t>
            </a:r>
            <a:r>
              <a:rPr lang="zh-CN" altLang="en-US" dirty="0"/>
              <a:t> </a:t>
            </a:r>
            <a:r>
              <a:rPr lang="en-US" altLang="zh-CN" dirty="0"/>
              <a:t>generation:</a:t>
            </a:r>
            <a:r>
              <a:rPr lang="zh-CN" altLang="en-US" dirty="0"/>
              <a:t> </a:t>
            </a:r>
            <a:r>
              <a:rPr lang="en-US" altLang="zh-CN" dirty="0"/>
              <a:t>Create</a:t>
            </a:r>
            <a:r>
              <a:rPr lang="zh-CN" altLang="en-US" dirty="0"/>
              <a:t> </a:t>
            </a:r>
            <a:r>
              <a:rPr lang="en-US" altLang="zh-CN" dirty="0"/>
              <a:t>an</a:t>
            </a:r>
            <a:r>
              <a:rPr lang="zh-CN" altLang="en-US" dirty="0"/>
              <a:t> </a:t>
            </a:r>
            <a:r>
              <a:rPr lang="en-US" altLang="zh-CN" dirty="0">
                <a:highlight>
                  <a:srgbClr val="FFFF00"/>
                </a:highlight>
              </a:rPr>
              <a:t>open-book</a:t>
            </a:r>
            <a:r>
              <a:rPr lang="zh-CN" altLang="en-US" dirty="0"/>
              <a:t> </a:t>
            </a:r>
            <a:r>
              <a:rPr lang="en-US" altLang="zh-CN" dirty="0"/>
              <a:t>environment.</a:t>
            </a:r>
          </a:p>
          <a:p>
            <a:pPr marL="457200" indent="-457200">
              <a:buFont typeface="Arial" panose="020B0604020202020204" pitchFamily="34" charset="0"/>
              <a:buChar char="•"/>
            </a:pPr>
            <a:r>
              <a:rPr lang="en-US" altLang="zh-CN" dirty="0"/>
              <a:t>and</a:t>
            </a:r>
            <a:r>
              <a:rPr lang="zh-CN" altLang="en-US" dirty="0"/>
              <a:t> </a:t>
            </a:r>
            <a:r>
              <a:rPr lang="en-US" altLang="zh-CN" dirty="0"/>
              <a:t>many</a:t>
            </a:r>
            <a:r>
              <a:rPr lang="zh-CN" altLang="en-US" dirty="0"/>
              <a:t> </a:t>
            </a:r>
            <a:r>
              <a:rPr lang="en-US" altLang="zh-CN" dirty="0"/>
              <a:t>other</a:t>
            </a:r>
            <a:r>
              <a:rPr lang="zh-CN" altLang="en-US" dirty="0"/>
              <a:t> </a:t>
            </a:r>
            <a:r>
              <a:rPr lang="en-US" altLang="zh-CN" dirty="0"/>
              <a:t>ideas:</a:t>
            </a:r>
            <a:r>
              <a:rPr lang="zh-CN" altLang="en-US" dirty="0"/>
              <a:t> </a:t>
            </a:r>
            <a:r>
              <a:rPr lang="en-US" altLang="zh-CN" dirty="0"/>
              <a:t>Ignore</a:t>
            </a:r>
            <a:r>
              <a:rPr lang="zh-CN" altLang="en-US" dirty="0"/>
              <a:t> </a:t>
            </a:r>
            <a:r>
              <a:rPr lang="en-US" altLang="zh-CN" dirty="0"/>
              <a:t>irrelevant</a:t>
            </a:r>
            <a:r>
              <a:rPr lang="zh-CN" altLang="en-US" dirty="0"/>
              <a:t> </a:t>
            </a:r>
            <a:r>
              <a:rPr lang="en-US" altLang="zh-CN" dirty="0"/>
              <a:t>conditions,</a:t>
            </a:r>
            <a:r>
              <a:rPr lang="zh-CN" altLang="en-US" dirty="0"/>
              <a:t> </a:t>
            </a:r>
            <a:r>
              <a:rPr lang="en-US" altLang="zh-CN" dirty="0"/>
              <a:t>Leverage</a:t>
            </a:r>
            <a:r>
              <a:rPr lang="zh-CN" altLang="en-US" dirty="0"/>
              <a:t> </a:t>
            </a:r>
            <a:r>
              <a:rPr lang="en-US" altLang="zh-CN" dirty="0"/>
              <a:t>pivot</a:t>
            </a:r>
            <a:r>
              <a:rPr lang="zh-CN" altLang="en-US" dirty="0"/>
              <a:t> </a:t>
            </a:r>
            <a:r>
              <a:rPr lang="en-US" altLang="zh-CN" dirty="0"/>
              <a:t>language,</a:t>
            </a:r>
            <a:r>
              <a:rPr lang="zh-CN" altLang="en-US" dirty="0"/>
              <a:t> </a:t>
            </a:r>
            <a:r>
              <a:rPr lang="en-US" altLang="zh-CN" dirty="0"/>
              <a:t>Outline</a:t>
            </a:r>
            <a:r>
              <a:rPr lang="zh-CN" altLang="en-US" dirty="0"/>
              <a:t> </a:t>
            </a:r>
            <a:r>
              <a:rPr lang="en-US" altLang="zh-CN" dirty="0"/>
              <a:t>diverse</a:t>
            </a:r>
            <a:r>
              <a:rPr lang="zh-CN" altLang="en-US" dirty="0"/>
              <a:t> </a:t>
            </a:r>
            <a:r>
              <a:rPr lang="en-US" altLang="zh-CN" dirty="0"/>
              <a:t>answers,</a:t>
            </a:r>
            <a:r>
              <a:rPr lang="zh-CN" altLang="en-US" dirty="0"/>
              <a:t> </a:t>
            </a:r>
            <a:r>
              <a:rPr lang="en-US" altLang="zh-CN" dirty="0"/>
              <a:t>etc.</a:t>
            </a:r>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Take Away</a:t>
            </a:r>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2476036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2982754" y="5182371"/>
            <a:ext cx="10492090" cy="932119"/>
          </a:xfrm>
        </p:spPr>
        <p:txBody>
          <a:bodyPr/>
          <a:lstStyle/>
          <a:p>
            <a:pPr lvl="0" algn="l"/>
            <a:r>
              <a:rPr lang="en-US" altLang="zh-CN" sz="3200" dirty="0">
                <a:solidFill>
                  <a:schemeClr val="bg1"/>
                </a:solidFill>
                <a:hlinkClick r:id="rId2">
                  <a:extLst>
                    <a:ext uri="{A12FA001-AC4F-418D-AE19-62706E023703}">
                      <ahyp:hlinkClr xmlns:ahyp="http://schemas.microsoft.com/office/drawing/2018/hyperlinkcolor" val="tx"/>
                    </a:ext>
                  </a:extLst>
                </a:hlinkClick>
              </a:rPr>
              <a:t>http://www.meng-jiang.com/lab.html</a:t>
            </a:r>
            <a:endParaRPr lang="en-US" altLang="zh-CN" sz="3200" dirty="0">
              <a:solidFill>
                <a:schemeClr val="bg1"/>
              </a:solidFill>
            </a:endParaRPr>
          </a:p>
          <a:p>
            <a:pPr lvl="0" algn="l"/>
            <a:r>
              <a:rPr lang="en-US" altLang="zh-CN" sz="3200" dirty="0">
                <a:solidFill>
                  <a:schemeClr val="bg1"/>
                </a:solidFill>
                <a:hlinkClick r:id="rId3">
                  <a:extLst>
                    <a:ext uri="{A12FA001-AC4F-418D-AE19-62706E023703}">
                      <ahyp:hlinkClr xmlns:ahyp="http://schemas.microsoft.com/office/drawing/2018/hyperlinkcolor" val="tx"/>
                    </a:ext>
                  </a:extLst>
                </a:hlinkClick>
              </a:rPr>
              <a:t>https://github.com/DM2-N</a:t>
            </a:r>
            <a:r>
              <a:rPr lang="en-US" altLang="zh-CN" sz="3200" dirty="0">
                <a:solidFill>
                  <a:schemeClr val="bg1"/>
                </a:solidFill>
              </a:rPr>
              <a:t>D</a:t>
            </a:r>
          </a:p>
          <a:p>
            <a:pPr lvl="0" algn="l"/>
            <a:r>
              <a:rPr lang="en-US" altLang="zh-CN" sz="3200" dirty="0">
                <a:solidFill>
                  <a:schemeClr val="bg1"/>
                </a:solidFill>
                <a:hlinkClick r:id="rId4">
                  <a:extLst>
                    <a:ext uri="{A12FA001-AC4F-418D-AE19-62706E023703}">
                      <ahyp:hlinkClr xmlns:ahyp="http://schemas.microsoft.com/office/drawing/2018/hyperlinkcolor" val="tx"/>
                    </a:ext>
                  </a:extLst>
                </a:hlinkClick>
              </a:rPr>
              <a:t>mjiang2@nd.edu</a:t>
            </a:r>
            <a:endParaRPr lang="en-US" altLang="zh-CN" sz="3200" dirty="0">
              <a:solidFill>
                <a:schemeClr val="bg1"/>
              </a:solidFill>
            </a:endParaRPr>
          </a:p>
          <a:p>
            <a:pPr lvl="0" algn="l"/>
            <a:endParaRPr lang="en-US" sz="3200" dirty="0">
              <a:solidFill>
                <a:schemeClr val="bg1"/>
              </a:solidFill>
            </a:endParaRPr>
          </a:p>
        </p:txBody>
      </p:sp>
      <p:sp>
        <p:nvSpPr>
          <p:cNvPr id="6" name="Title 5"/>
          <p:cNvSpPr>
            <a:spLocks noGrp="1"/>
          </p:cNvSpPr>
          <p:nvPr>
            <p:ph type="ctrTitle"/>
          </p:nvPr>
        </p:nvSpPr>
        <p:spPr/>
        <p:txBody>
          <a:bodyPr/>
          <a:lstStyle/>
          <a:p>
            <a:r>
              <a:rPr lang="en-US" altLang="zh-CN" dirty="0"/>
              <a:t>Welcome to visit our lab!</a:t>
            </a:r>
            <a:endParaRPr lang="en-US" dirty="0"/>
          </a:p>
        </p:txBody>
      </p:sp>
      <p:pic>
        <p:nvPicPr>
          <p:cNvPr id="4102" name="Picture 6">
            <a:extLst>
              <a:ext uri="{FF2B5EF4-FFF2-40B4-BE49-F238E27FC236}">
                <a16:creationId xmlns:a16="http://schemas.microsoft.com/office/drawing/2014/main" id="{7BFF7D18-D9D2-036A-6F88-C1FEA7118523}"/>
              </a:ext>
            </a:extLst>
          </p:cNvPr>
          <p:cNvPicPr>
            <a:picLocks noChangeAspect="1" noChangeArrowheads="1"/>
          </p:cNvPicPr>
          <p:nvPr/>
        </p:nvPicPr>
        <p:blipFill>
          <a:blip r:embed="rId5">
            <a:lum bright="70000" contras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059756" y="7355294"/>
            <a:ext cx="4677478" cy="137146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3">
            <a:extLst>
              <a:ext uri="{FF2B5EF4-FFF2-40B4-BE49-F238E27FC236}">
                <a16:creationId xmlns:a16="http://schemas.microsoft.com/office/drawing/2014/main" id="{4589BDF7-A09D-6A61-9C8D-CFDB45BAF190}"/>
              </a:ext>
            </a:extLst>
          </p:cNvPr>
          <p:cNvSpPr txBox="1">
            <a:spLocks/>
          </p:cNvSpPr>
          <p:nvPr/>
        </p:nvSpPr>
        <p:spPr>
          <a:xfrm>
            <a:off x="15115705" y="8616409"/>
            <a:ext cx="848129" cy="365760"/>
          </a:xfrm>
          <a:prstGeom prst="rect">
            <a:avLst/>
          </a:prstGeom>
        </p:spPr>
        <p:txBody>
          <a:bodyPr/>
          <a:lstStyle>
            <a:defPPr>
              <a:defRPr lang="en-US"/>
            </a:defPPr>
            <a:lvl1pPr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1pPr>
            <a:lvl2pPr marL="724832" indent="-216922"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2pPr>
            <a:lvl3pPr marL="1449663" indent="-433840"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3pPr>
            <a:lvl4pPr marL="2176257" indent="-652524"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4pPr>
            <a:lvl5pPr marL="2901089" indent="-869446" algn="l" defTabSz="724832" rtl="0" fontAlgn="base">
              <a:spcBef>
                <a:spcPct val="0"/>
              </a:spcBef>
              <a:spcAft>
                <a:spcPct val="0"/>
              </a:spcAft>
              <a:defRPr sz="2900" kern="1200">
                <a:solidFill>
                  <a:schemeClr val="tx1"/>
                </a:solidFill>
                <a:latin typeface="Calibri" charset="0"/>
                <a:ea typeface="ＭＳ Ｐゴシック" charset="0"/>
                <a:cs typeface="ＭＳ Ｐゴシック" charset="0"/>
              </a:defRPr>
            </a:lvl5pPr>
            <a:lvl6pPr marL="2539555" algn="l" defTabSz="507910" rtl="0" eaLnBrk="1" latinLnBrk="0" hangingPunct="1">
              <a:defRPr sz="2900" kern="1200">
                <a:solidFill>
                  <a:schemeClr val="tx1"/>
                </a:solidFill>
                <a:latin typeface="Calibri" charset="0"/>
                <a:ea typeface="ＭＳ Ｐゴシック" charset="0"/>
                <a:cs typeface="ＭＳ Ｐゴシック" charset="0"/>
              </a:defRPr>
            </a:lvl6pPr>
            <a:lvl7pPr marL="3047466" algn="l" defTabSz="507910" rtl="0" eaLnBrk="1" latinLnBrk="0" hangingPunct="1">
              <a:defRPr sz="2900" kern="1200">
                <a:solidFill>
                  <a:schemeClr val="tx1"/>
                </a:solidFill>
                <a:latin typeface="Calibri" charset="0"/>
                <a:ea typeface="ＭＳ Ｐゴシック" charset="0"/>
                <a:cs typeface="ＭＳ Ｐゴシック" charset="0"/>
              </a:defRPr>
            </a:lvl7pPr>
            <a:lvl8pPr marL="3555376" algn="l" defTabSz="507910" rtl="0" eaLnBrk="1" latinLnBrk="0" hangingPunct="1">
              <a:defRPr sz="2900" kern="1200">
                <a:solidFill>
                  <a:schemeClr val="tx1"/>
                </a:solidFill>
                <a:latin typeface="Calibri" charset="0"/>
                <a:ea typeface="ＭＳ Ｐゴシック" charset="0"/>
                <a:cs typeface="ＭＳ Ｐゴシック" charset="0"/>
              </a:defRPr>
            </a:lvl8pPr>
            <a:lvl9pPr marL="4063288" algn="l" defTabSz="507910" rtl="0" eaLnBrk="1" latinLnBrk="0" hangingPunct="1">
              <a:defRPr sz="2900" kern="1200">
                <a:solidFill>
                  <a:schemeClr val="tx1"/>
                </a:solidFill>
                <a:latin typeface="Calibri" charset="0"/>
                <a:ea typeface="ＭＳ Ｐゴシック" charset="0"/>
                <a:cs typeface="ＭＳ Ｐゴシック" charset="0"/>
              </a:defRPr>
            </a:lvl9pPr>
          </a:lstStyle>
          <a:p>
            <a:pPr>
              <a:defRPr/>
            </a:pPr>
            <a:fld id="{91F31FA6-B0B4-9940-9B47-E6B321700686}" type="slidenum">
              <a:rPr lang="en-US" smtClean="0"/>
              <a:pPr>
                <a:defRPr/>
              </a:pPr>
              <a:t>28</a:t>
            </a:fld>
            <a:endParaRPr lang="en-US" dirty="0"/>
          </a:p>
        </p:txBody>
      </p:sp>
    </p:spTree>
    <p:extLst>
      <p:ext uri="{BB962C8B-B14F-4D97-AF65-F5344CB8AC3E}">
        <p14:creationId xmlns:p14="http://schemas.microsoft.com/office/powerpoint/2010/main" val="3037703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dirty="0"/>
              <a:t>Can we build machines (i.e., language models) to do the tasks?</a:t>
            </a:r>
          </a:p>
        </p:txBody>
      </p:sp>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pPr marL="457200" indent="-457200">
              <a:buFont typeface="Arial" panose="020B0604020202020204" pitchFamily="34" charset="0"/>
              <a:buChar char="•"/>
            </a:pPr>
            <a:r>
              <a:rPr lang="en-US" b="1" dirty="0"/>
              <a:t>Counterfactual Presupposition</a:t>
            </a:r>
          </a:p>
          <a:p>
            <a:pPr marL="757189" lvl="1" indent="-457200">
              <a:buFont typeface="Arial" panose="020B0604020202020204" pitchFamily="34" charset="0"/>
              <a:buChar char="•"/>
            </a:pPr>
            <a:r>
              <a:rPr lang="en-US" dirty="0"/>
              <a:t>Input: </a:t>
            </a:r>
            <a:r>
              <a:rPr lang="en-US" altLang="zh-CN" dirty="0"/>
              <a:t>If</a:t>
            </a:r>
            <a:r>
              <a:rPr lang="zh-CN" altLang="en-US" dirty="0"/>
              <a:t> </a:t>
            </a:r>
            <a:r>
              <a:rPr lang="en-US" altLang="zh-CN" dirty="0"/>
              <a:t>the</a:t>
            </a:r>
            <a:r>
              <a:rPr lang="zh-CN" altLang="en-US" dirty="0"/>
              <a:t> </a:t>
            </a:r>
            <a:r>
              <a:rPr lang="en-US" altLang="zh-CN" dirty="0"/>
              <a:t>movement</a:t>
            </a:r>
            <a:r>
              <a:rPr lang="zh-CN" altLang="en-US" dirty="0"/>
              <a:t> </a:t>
            </a:r>
            <a:r>
              <a:rPr lang="en-US" altLang="zh-CN" dirty="0"/>
              <a:t>of</a:t>
            </a:r>
            <a:r>
              <a:rPr lang="zh-CN" altLang="en-US" dirty="0"/>
              <a:t> </a:t>
            </a:r>
            <a:r>
              <a:rPr lang="en-US" altLang="zh-CN" dirty="0"/>
              <a:t>the</a:t>
            </a:r>
            <a:r>
              <a:rPr lang="zh-CN" altLang="en-US" dirty="0"/>
              <a:t> </a:t>
            </a:r>
            <a:r>
              <a:rPr lang="en-US" altLang="zh-CN" dirty="0"/>
              <a:t>earth’s</a:t>
            </a:r>
            <a:r>
              <a:rPr lang="zh-CN" altLang="en-US" dirty="0"/>
              <a:t> </a:t>
            </a:r>
            <a:r>
              <a:rPr lang="en-US" altLang="zh-CN" dirty="0"/>
              <a:t>crust</a:t>
            </a:r>
            <a:r>
              <a:rPr lang="zh-CN" altLang="en-US" dirty="0"/>
              <a:t> </a:t>
            </a:r>
            <a:r>
              <a:rPr lang="en-US" altLang="zh-CN" dirty="0"/>
              <a:t>caused</a:t>
            </a:r>
            <a:r>
              <a:rPr lang="zh-CN" altLang="en-US" dirty="0"/>
              <a:t> </a:t>
            </a:r>
            <a:r>
              <a:rPr lang="en-US" altLang="zh-CN" dirty="0"/>
              <a:t>the</a:t>
            </a:r>
            <a:r>
              <a:rPr lang="zh-CN" altLang="en-US" dirty="0"/>
              <a:t> </a:t>
            </a:r>
            <a:r>
              <a:rPr lang="en-US" altLang="zh-CN" dirty="0"/>
              <a:t>height</a:t>
            </a:r>
            <a:r>
              <a:rPr lang="zh-CN" altLang="en-US" dirty="0"/>
              <a:t> </a:t>
            </a:r>
            <a:r>
              <a:rPr lang="en-US" altLang="zh-CN" dirty="0"/>
              <a:t>of</a:t>
            </a:r>
            <a:r>
              <a:rPr lang="zh-CN" altLang="en-US" dirty="0"/>
              <a:t> </a:t>
            </a:r>
            <a:r>
              <a:rPr lang="en-US" altLang="zh-CN" dirty="0"/>
              <a:t>Mount</a:t>
            </a:r>
            <a:r>
              <a:rPr lang="zh-CN" altLang="en-US" dirty="0"/>
              <a:t> </a:t>
            </a:r>
            <a:r>
              <a:rPr lang="en-US" altLang="zh-CN" dirty="0"/>
              <a:t>Everest</a:t>
            </a:r>
            <a:r>
              <a:rPr lang="zh-CN" altLang="en-US" dirty="0"/>
              <a:t> </a:t>
            </a:r>
            <a:r>
              <a:rPr lang="en-US" altLang="zh-CN" dirty="0"/>
              <a:t>to</a:t>
            </a:r>
            <a:r>
              <a:rPr lang="zh-CN" altLang="en-US" dirty="0"/>
              <a:t> </a:t>
            </a:r>
            <a:r>
              <a:rPr lang="en-US" altLang="zh-CN" dirty="0"/>
              <a:t>drop</a:t>
            </a:r>
            <a:r>
              <a:rPr lang="zh-CN" altLang="en-US" dirty="0"/>
              <a:t> </a:t>
            </a:r>
            <a:r>
              <a:rPr lang="en-US" altLang="zh-CN" dirty="0"/>
              <a:t>by</a:t>
            </a:r>
            <a:r>
              <a:rPr lang="zh-CN" altLang="en-US" dirty="0"/>
              <a:t> </a:t>
            </a:r>
            <a:r>
              <a:rPr lang="en-US" altLang="zh-CN" dirty="0"/>
              <a:t>300</a:t>
            </a:r>
            <a:r>
              <a:rPr lang="zh-CN" altLang="en-US" dirty="0"/>
              <a:t> </a:t>
            </a:r>
            <a:r>
              <a:rPr lang="en-US" altLang="zh-CN" dirty="0"/>
              <a:t>meters,</a:t>
            </a:r>
            <a:r>
              <a:rPr lang="zh-CN" altLang="en-US" dirty="0"/>
              <a:t> </a:t>
            </a:r>
            <a:r>
              <a:rPr lang="en-US" altLang="zh-CN" dirty="0"/>
              <a:t>what</a:t>
            </a:r>
            <a:r>
              <a:rPr lang="zh-CN" altLang="en-US" dirty="0"/>
              <a:t> </a:t>
            </a:r>
            <a:r>
              <a:rPr lang="en-US" altLang="zh-CN" dirty="0"/>
              <a:t>would</a:t>
            </a:r>
            <a:r>
              <a:rPr lang="zh-CN" altLang="en-US" dirty="0"/>
              <a:t> </a:t>
            </a:r>
            <a:r>
              <a:rPr lang="en-US" altLang="zh-CN" dirty="0"/>
              <a:t>be</a:t>
            </a:r>
            <a:r>
              <a:rPr lang="zh-CN" altLang="en-US" dirty="0"/>
              <a:t> </a:t>
            </a:r>
            <a:r>
              <a:rPr lang="en-US" altLang="zh-CN" dirty="0"/>
              <a:t>the</a:t>
            </a:r>
            <a:r>
              <a:rPr lang="zh-CN" altLang="en-US" dirty="0"/>
              <a:t> </a:t>
            </a:r>
            <a:r>
              <a:rPr lang="en-US" altLang="zh-CN" dirty="0"/>
              <a:t>highest</a:t>
            </a:r>
            <a:r>
              <a:rPr lang="zh-CN" altLang="en-US" dirty="0"/>
              <a:t> </a:t>
            </a:r>
            <a:r>
              <a:rPr lang="en-US" altLang="zh-CN" dirty="0"/>
              <a:t>mountain</a:t>
            </a:r>
            <a:r>
              <a:rPr lang="zh-CN" altLang="en-US" dirty="0"/>
              <a:t> </a:t>
            </a:r>
            <a:r>
              <a:rPr lang="en-US" altLang="zh-CN" dirty="0"/>
              <a:t>in</a:t>
            </a:r>
            <a:r>
              <a:rPr lang="zh-CN" altLang="en-US" dirty="0"/>
              <a:t> </a:t>
            </a:r>
            <a:r>
              <a:rPr lang="en-US" altLang="zh-CN" dirty="0"/>
              <a:t>the</a:t>
            </a:r>
            <a:r>
              <a:rPr lang="zh-CN" altLang="en-US" dirty="0"/>
              <a:t> </a:t>
            </a:r>
            <a:r>
              <a:rPr lang="en-US" altLang="zh-CN" dirty="0"/>
              <a:t>world?</a:t>
            </a:r>
            <a:endParaRPr lang="en-US" dirty="0"/>
          </a:p>
          <a:p>
            <a:pPr marL="757189" lvl="1" indent="-457200">
              <a:buFont typeface="Arial" panose="020B0604020202020204" pitchFamily="34" charset="0"/>
              <a:buChar char="•"/>
            </a:pPr>
            <a:r>
              <a:rPr lang="en-US" altLang="zh-CN" dirty="0"/>
              <a:t>Output:</a:t>
            </a:r>
            <a:r>
              <a:rPr lang="zh-CN" altLang="en-US" dirty="0"/>
              <a:t> </a:t>
            </a:r>
            <a:r>
              <a:rPr lang="en-US" altLang="zh-CN" dirty="0"/>
              <a:t>K2</a:t>
            </a:r>
            <a:r>
              <a:rPr lang="zh-CN" altLang="en-US" dirty="0"/>
              <a:t> </a:t>
            </a:r>
            <a:r>
              <a:rPr lang="en-US" altLang="zh-CN" dirty="0"/>
              <a:t>(Godwin</a:t>
            </a:r>
            <a:r>
              <a:rPr lang="zh-CN" altLang="en-US" dirty="0"/>
              <a:t> </a:t>
            </a:r>
            <a:r>
              <a:rPr lang="en-US" altLang="zh-CN" dirty="0"/>
              <a:t>Austen)</a:t>
            </a:r>
          </a:p>
          <a:p>
            <a:pPr marL="757189" lvl="1" indent="-457200">
              <a:buFont typeface="Arial" panose="020B0604020202020204" pitchFamily="34" charset="0"/>
              <a:buChar char="•"/>
            </a:pPr>
            <a:r>
              <a:rPr lang="en-US" altLang="zh-CN" dirty="0">
                <a:highlight>
                  <a:srgbClr val="FFFF00"/>
                </a:highlight>
              </a:rPr>
              <a:t>3.8K examples</a:t>
            </a:r>
            <a:r>
              <a:rPr lang="en-US" altLang="zh-CN" dirty="0"/>
              <a:t>: </a:t>
            </a:r>
            <a:r>
              <a:rPr lang="en-US" altLang="zh-CN" dirty="0">
                <a:hlinkClick r:id="rId2"/>
              </a:rPr>
              <a:t>https://github.com/wyu97/IfQA</a:t>
            </a:r>
            <a:endParaRPr lang="en-US" altLang="zh-CN" dirty="0"/>
          </a:p>
          <a:p>
            <a:pPr marL="757189" lvl="1" indent="-457200">
              <a:buFont typeface="Arial" panose="020B0604020202020204" pitchFamily="34" charset="0"/>
              <a:buChar char="•"/>
            </a:pPr>
            <a:endParaRPr lang="en-US" dirty="0"/>
          </a:p>
          <a:p>
            <a:pPr marL="757189" lvl="1" indent="-457200">
              <a:buFont typeface="Arial" panose="020B0604020202020204" pitchFamily="34" charset="0"/>
              <a:buChar char="•"/>
            </a:pPr>
            <a:endParaRPr lang="en-US" dirty="0"/>
          </a:p>
          <a:p>
            <a:pPr marL="757189" lvl="1" indent="-457200">
              <a:buFont typeface="Arial" panose="020B0604020202020204" pitchFamily="34" charset="0"/>
              <a:buChar char="•"/>
            </a:pPr>
            <a:endParaRPr lang="en-US" dirty="0"/>
          </a:p>
          <a:p>
            <a:pPr marL="457200" indent="-457200">
              <a:buFont typeface="Arial" panose="020B0604020202020204" pitchFamily="34" charset="0"/>
              <a:buChar char="•"/>
            </a:pPr>
            <a:r>
              <a:rPr lang="en-US" b="1" dirty="0"/>
              <a:t>Commonsense Reasoning</a:t>
            </a:r>
            <a:r>
              <a:rPr lang="zh-CN" altLang="en-US" b="1" dirty="0"/>
              <a:t> </a:t>
            </a:r>
            <a:r>
              <a:rPr lang="en-US" altLang="zh-CN" b="1" dirty="0"/>
              <a:t>&amp;</a:t>
            </a:r>
            <a:r>
              <a:rPr lang="zh-CN" altLang="en-US" b="1" dirty="0"/>
              <a:t> </a:t>
            </a:r>
            <a:r>
              <a:rPr lang="en-US" b="1" dirty="0"/>
              <a:t>Abductive Reasoning</a:t>
            </a:r>
          </a:p>
          <a:p>
            <a:pPr marL="757189" lvl="1" indent="-457200">
              <a:buFont typeface="Arial" panose="020B0604020202020204" pitchFamily="34" charset="0"/>
              <a:buChar char="•"/>
            </a:pPr>
            <a:r>
              <a:rPr lang="en-US" altLang="zh-CN" dirty="0"/>
              <a:t>More</a:t>
            </a:r>
            <a:r>
              <a:rPr lang="zh-CN" altLang="en-US" dirty="0"/>
              <a:t> </a:t>
            </a:r>
            <a:r>
              <a:rPr lang="en-US" altLang="zh-CN" dirty="0"/>
              <a:t>examples</a:t>
            </a:r>
            <a:r>
              <a:rPr lang="zh-CN" altLang="en-US" dirty="0"/>
              <a:t> </a:t>
            </a:r>
            <a:r>
              <a:rPr lang="en-US" altLang="zh-CN" dirty="0"/>
              <a:t>and</a:t>
            </a:r>
            <a:r>
              <a:rPr lang="zh-CN" altLang="en-US" dirty="0"/>
              <a:t> </a:t>
            </a:r>
            <a:r>
              <a:rPr lang="en-US" altLang="zh-CN" dirty="0"/>
              <a:t>datasets</a:t>
            </a:r>
            <a:endParaRPr lang="en-US" dirty="0"/>
          </a:p>
        </p:txBody>
      </p:sp>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dirty="0"/>
              <a:t>Reasoning in Natural Language</a:t>
            </a:r>
            <a:r>
              <a:rPr lang="zh-CN" altLang="en-US" dirty="0"/>
              <a:t> </a:t>
            </a:r>
            <a:r>
              <a:rPr lang="en-US" altLang="zh-CN" dirty="0"/>
              <a:t>(cont.)</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2</a:t>
            </a:fld>
            <a:endParaRPr lang="en-US"/>
          </a:p>
        </p:txBody>
      </p:sp>
      <p:pic>
        <p:nvPicPr>
          <p:cNvPr id="2" name="Picture 1">
            <a:extLst>
              <a:ext uri="{FF2B5EF4-FFF2-40B4-BE49-F238E27FC236}">
                <a16:creationId xmlns:a16="http://schemas.microsoft.com/office/drawing/2014/main" id="{37D7E3FC-D178-42A7-C498-28ECA5AE0EE4}"/>
              </a:ext>
            </a:extLst>
          </p:cNvPr>
          <p:cNvPicPr>
            <a:picLocks noChangeAspect="1"/>
          </p:cNvPicPr>
          <p:nvPr/>
        </p:nvPicPr>
        <p:blipFill>
          <a:blip r:embed="rId3"/>
          <a:stretch>
            <a:fillRect/>
          </a:stretch>
        </p:blipFill>
        <p:spPr>
          <a:xfrm>
            <a:off x="10074656" y="3919058"/>
            <a:ext cx="4759960" cy="2532084"/>
          </a:xfrm>
          <a:prstGeom prst="rect">
            <a:avLst/>
          </a:prstGeom>
        </p:spPr>
      </p:pic>
    </p:spTree>
    <p:extLst>
      <p:ext uri="{BB962C8B-B14F-4D97-AF65-F5344CB8AC3E}">
        <p14:creationId xmlns:p14="http://schemas.microsoft.com/office/powerpoint/2010/main" val="4059784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29</a:t>
            </a:fld>
            <a:endParaRPr lang="en-US"/>
          </a:p>
        </p:txBody>
      </p:sp>
    </p:spTree>
    <p:extLst>
      <p:ext uri="{BB962C8B-B14F-4D97-AF65-F5344CB8AC3E}">
        <p14:creationId xmlns:p14="http://schemas.microsoft.com/office/powerpoint/2010/main" val="3940779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A58B89B-1A28-606A-818D-DE07D0ABF28E}"/>
              </a:ext>
            </a:extLst>
          </p:cNvPr>
          <p:cNvGrpSpPr/>
          <p:nvPr/>
        </p:nvGrpSpPr>
        <p:grpSpPr>
          <a:xfrm>
            <a:off x="8748410" y="133636"/>
            <a:ext cx="7315200" cy="8876728"/>
            <a:chOff x="137810" y="123848"/>
            <a:chExt cx="7315200" cy="8876728"/>
          </a:xfrm>
        </p:grpSpPr>
        <p:sp>
          <p:nvSpPr>
            <p:cNvPr id="18" name="Rounded Rectangle 17">
              <a:extLst>
                <a:ext uri="{FF2B5EF4-FFF2-40B4-BE49-F238E27FC236}">
                  <a16:creationId xmlns:a16="http://schemas.microsoft.com/office/drawing/2014/main" id="{3E86D84C-2012-641F-A6BB-30C6E461BBA0}"/>
                </a:ext>
              </a:extLst>
            </p:cNvPr>
            <p:cNvSpPr/>
            <p:nvPr/>
          </p:nvSpPr>
          <p:spPr>
            <a:xfrm>
              <a:off x="137810" y="123848"/>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387170" y="1141315"/>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362310" y="233158"/>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wet</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070789" y="1135506"/>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sp>
          <p:nvSpPr>
            <p:cNvPr id="21" name="Rounded Rectangle 20">
              <a:extLst>
                <a:ext uri="{FF2B5EF4-FFF2-40B4-BE49-F238E27FC236}">
                  <a16:creationId xmlns:a16="http://schemas.microsoft.com/office/drawing/2014/main" id="{9D31C946-C3AF-7800-3D5D-8091342FBCEE}"/>
                </a:ext>
              </a:extLst>
            </p:cNvPr>
            <p:cNvSpPr/>
            <p:nvPr/>
          </p:nvSpPr>
          <p:spPr>
            <a:xfrm>
              <a:off x="137810" y="2722108"/>
              <a:ext cx="7315200" cy="1534878"/>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382379" y="3687816"/>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357519" y="2779659"/>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pound</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of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cotton</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has the same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weight</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as a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pound</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of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steel</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t>
              </a:r>
            </a:p>
          </p:txBody>
        </p:sp>
        <p:sp>
          <p:nvSpPr>
            <p:cNvPr id="33" name="TextBox 32">
              <a:extLst>
                <a:ext uri="{FF2B5EF4-FFF2-40B4-BE49-F238E27FC236}">
                  <a16:creationId xmlns:a16="http://schemas.microsoft.com/office/drawing/2014/main" id="{DB5B5B85-6D76-BCA4-82B6-17A784AD08C0}"/>
                </a:ext>
              </a:extLst>
            </p:cNvPr>
            <p:cNvSpPr txBox="1"/>
            <p:nvPr/>
          </p:nvSpPr>
          <p:spPr>
            <a:xfrm>
              <a:off x="3065998" y="3682007"/>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sp>
          <p:nvSpPr>
            <p:cNvPr id="24" name="Rounded Rectangle 23">
              <a:extLst>
                <a:ext uri="{FF2B5EF4-FFF2-40B4-BE49-F238E27FC236}">
                  <a16:creationId xmlns:a16="http://schemas.microsoft.com/office/drawing/2014/main" id="{EA0726BB-DB95-9A08-1A3A-418D8050B3DF}"/>
                </a:ext>
              </a:extLst>
            </p:cNvPr>
            <p:cNvSpPr/>
            <p:nvPr/>
          </p:nvSpPr>
          <p:spPr>
            <a:xfrm>
              <a:off x="137810" y="4340646"/>
              <a:ext cx="7315200" cy="1735127"/>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335411" y="4427832"/>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dog</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frisbee</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catch</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335410" y="5052654"/>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sp>
          <p:nvSpPr>
            <p:cNvPr id="27" name="Rounded Rectangle 26">
              <a:extLst>
                <a:ext uri="{FF2B5EF4-FFF2-40B4-BE49-F238E27FC236}">
                  <a16:creationId xmlns:a16="http://schemas.microsoft.com/office/drawing/2014/main" id="{3C919174-09D9-4991-E2B9-BC4A131792A3}"/>
                </a:ext>
              </a:extLst>
            </p:cNvPr>
            <p:cNvSpPr/>
            <p:nvPr/>
          </p:nvSpPr>
          <p:spPr>
            <a:xfrm>
              <a:off x="137810" y="6177375"/>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382379" y="6333574"/>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rgbClr val="C00000"/>
                  </a:solidFill>
                  <a:latin typeface="Colfax" panose="020B0304000000010002" pitchFamily="34" charset="0"/>
                  <a:ea typeface="Palatino" pitchFamily="2" charset="77"/>
                  <a:cs typeface="Verdana" panose="020B0604030504040204" pitchFamily="34" charset="0"/>
                </a:rPr>
                <a:t>water</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t>
              </a:r>
            </a:p>
          </p:txBody>
        </p:sp>
        <p:sp>
          <p:nvSpPr>
            <p:cNvPr id="37" name="TextBox 36">
              <a:extLst>
                <a:ext uri="{FF2B5EF4-FFF2-40B4-BE49-F238E27FC236}">
                  <a16:creationId xmlns:a16="http://schemas.microsoft.com/office/drawing/2014/main" id="{6B334BC7-ABDE-409B-986D-912013EDEE8C}"/>
                </a:ext>
              </a:extLst>
            </p:cNvPr>
            <p:cNvSpPr txBox="1"/>
            <p:nvPr/>
          </p:nvSpPr>
          <p:spPr>
            <a:xfrm>
              <a:off x="382378" y="6958396"/>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grpSp>
        <p:nvGrpSpPr>
          <p:cNvPr id="105" name="Group 104">
            <a:extLst>
              <a:ext uri="{FF2B5EF4-FFF2-40B4-BE49-F238E27FC236}">
                <a16:creationId xmlns:a16="http://schemas.microsoft.com/office/drawing/2014/main" id="{B1621529-34B4-577B-57AE-39E3A18C4286}"/>
              </a:ext>
            </a:extLst>
          </p:cNvPr>
          <p:cNvGrpSpPr/>
          <p:nvPr/>
        </p:nvGrpSpPr>
        <p:grpSpPr>
          <a:xfrm>
            <a:off x="192390" y="160432"/>
            <a:ext cx="6315191" cy="3343819"/>
            <a:chOff x="192390" y="160432"/>
            <a:chExt cx="6315191" cy="3343819"/>
          </a:xfrm>
        </p:grpSpPr>
        <p:sp>
          <p:nvSpPr>
            <p:cNvPr id="3" name="Rounded Rectangle 2">
              <a:extLst>
                <a:ext uri="{FF2B5EF4-FFF2-40B4-BE49-F238E27FC236}">
                  <a16:creationId xmlns:a16="http://schemas.microsoft.com/office/drawing/2014/main" id="{F0425D74-920A-F4CF-5042-8E3B0CA5E729}"/>
                </a:ext>
              </a:extLst>
            </p:cNvPr>
            <p:cNvSpPr/>
            <p:nvPr/>
          </p:nvSpPr>
          <p:spPr>
            <a:xfrm>
              <a:off x="192390" y="160432"/>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Benchmark</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Datasets</a:t>
              </a:r>
            </a:p>
          </p:txBody>
        </p:sp>
        <p:sp>
          <p:nvSpPr>
            <p:cNvPr id="7" name="Can 6">
              <a:extLst>
                <a:ext uri="{FF2B5EF4-FFF2-40B4-BE49-F238E27FC236}">
                  <a16:creationId xmlns:a16="http://schemas.microsoft.com/office/drawing/2014/main" id="{22AD97AA-5629-ECEF-B6A2-508AF2ABB8AB}"/>
                </a:ext>
              </a:extLst>
            </p:cNvPr>
            <p:cNvSpPr/>
            <p:nvPr/>
          </p:nvSpPr>
          <p:spPr>
            <a:xfrm>
              <a:off x="637430" y="895001"/>
              <a:ext cx="1181100" cy="12161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200" dirty="0">
                  <a:solidFill>
                    <a:schemeClr val="bg2">
                      <a:lumMod val="10000"/>
                    </a:schemeClr>
                  </a:solidFill>
                  <a:latin typeface="Times New Roman" panose="02020603050405020304" pitchFamily="18" charset="0"/>
                  <a:cs typeface="Times New Roman" panose="02020603050405020304" pitchFamily="18" charset="0"/>
                </a:rPr>
                <a:t>α</a:t>
              </a:r>
              <a:r>
                <a:rPr lang="en-US" altLang="zh-CN" sz="2800" dirty="0">
                  <a:solidFill>
                    <a:schemeClr val="bg2">
                      <a:lumMod val="10000"/>
                    </a:schemeClr>
                  </a:solidFill>
                  <a:latin typeface="Helvetica Neue"/>
                  <a:cs typeface="Helvetica Neue"/>
                </a:rPr>
                <a:t>NLI</a:t>
              </a:r>
              <a:endParaRPr lang="en-US" sz="2500" dirty="0">
                <a:solidFill>
                  <a:schemeClr val="bg2">
                    <a:lumMod val="10000"/>
                  </a:schemeClr>
                </a:solidFill>
                <a:latin typeface="Helvetica Neue"/>
                <a:cs typeface="Helvetica Neue"/>
              </a:endParaRPr>
            </a:p>
          </p:txBody>
        </p:sp>
        <p:sp>
          <p:nvSpPr>
            <p:cNvPr id="8" name="Can 7">
              <a:extLst>
                <a:ext uri="{FF2B5EF4-FFF2-40B4-BE49-F238E27FC236}">
                  <a16:creationId xmlns:a16="http://schemas.microsoft.com/office/drawing/2014/main" id="{E67FCDAA-4251-DA4D-DE43-0EA40C157E76}"/>
                </a:ext>
              </a:extLst>
            </p:cNvPr>
            <p:cNvSpPr/>
            <p:nvPr/>
          </p:nvSpPr>
          <p:spPr>
            <a:xfrm>
              <a:off x="1956318" y="915783"/>
              <a:ext cx="1828800" cy="12161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200" dirty="0">
                  <a:solidFill>
                    <a:schemeClr val="bg2">
                      <a:lumMod val="10000"/>
                    </a:schemeClr>
                  </a:solidFill>
                  <a:latin typeface="Helvetica Neue"/>
                  <a:cs typeface="Helvetica Neue"/>
                </a:rPr>
                <a:t>C</a:t>
              </a:r>
              <a:r>
                <a:rPr lang="en-US" altLang="zh-CN" sz="2400" dirty="0">
                  <a:solidFill>
                    <a:schemeClr val="bg2">
                      <a:lumMod val="10000"/>
                    </a:schemeClr>
                  </a:solidFill>
                  <a:latin typeface="Helvetica Neue"/>
                  <a:cs typeface="Helvetica Neue"/>
                </a:rPr>
                <a:t>OSMOS</a:t>
              </a:r>
              <a:r>
                <a:rPr lang="en-US" altLang="zh-CN" sz="3200" dirty="0">
                  <a:solidFill>
                    <a:schemeClr val="bg2">
                      <a:lumMod val="10000"/>
                    </a:schemeClr>
                  </a:solidFill>
                  <a:latin typeface="Helvetica Neue"/>
                  <a:cs typeface="Helvetica Neue"/>
                </a:rPr>
                <a:t>QA</a:t>
              </a:r>
              <a:endParaRPr lang="en-US" sz="2000" dirty="0">
                <a:solidFill>
                  <a:schemeClr val="bg2">
                    <a:lumMod val="10000"/>
                  </a:schemeClr>
                </a:solidFill>
                <a:latin typeface="Helvetica Neue"/>
                <a:cs typeface="Helvetica Neue"/>
              </a:endParaRPr>
            </a:p>
          </p:txBody>
        </p:sp>
        <p:sp>
          <p:nvSpPr>
            <p:cNvPr id="9" name="Can 8">
              <a:extLst>
                <a:ext uri="{FF2B5EF4-FFF2-40B4-BE49-F238E27FC236}">
                  <a16:creationId xmlns:a16="http://schemas.microsoft.com/office/drawing/2014/main" id="{E8D1741C-65C7-2378-7689-A93775B6824B}"/>
                </a:ext>
              </a:extLst>
            </p:cNvPr>
            <p:cNvSpPr/>
            <p:nvPr/>
          </p:nvSpPr>
          <p:spPr>
            <a:xfrm>
              <a:off x="3964470" y="895001"/>
              <a:ext cx="1560030" cy="12161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200" dirty="0">
                  <a:solidFill>
                    <a:schemeClr val="bg2">
                      <a:lumMod val="10000"/>
                    </a:schemeClr>
                  </a:solidFill>
                  <a:latin typeface="Helvetica Neue"/>
                  <a:cs typeface="Helvetica Neue"/>
                </a:rPr>
                <a:t>H</a:t>
              </a:r>
              <a:r>
                <a:rPr lang="en-US" altLang="zh-CN" sz="2400" dirty="0">
                  <a:solidFill>
                    <a:schemeClr val="bg2">
                      <a:lumMod val="10000"/>
                    </a:schemeClr>
                  </a:solidFill>
                  <a:latin typeface="Helvetica Neue"/>
                  <a:cs typeface="Helvetica Neue"/>
                </a:rPr>
                <a:t>ELLA</a:t>
              </a:r>
            </a:p>
            <a:p>
              <a:pPr algn="ctr"/>
              <a:r>
                <a:rPr lang="en-US" altLang="zh-CN" sz="3200" dirty="0">
                  <a:solidFill>
                    <a:schemeClr val="bg2">
                      <a:lumMod val="10000"/>
                    </a:schemeClr>
                  </a:solidFill>
                  <a:latin typeface="Helvetica Neue"/>
                  <a:cs typeface="Helvetica Neue"/>
                </a:rPr>
                <a:t>SWAG</a:t>
              </a:r>
              <a:endParaRPr lang="en-US" sz="2000" dirty="0">
                <a:solidFill>
                  <a:schemeClr val="bg2">
                    <a:lumMod val="10000"/>
                  </a:schemeClr>
                </a:solidFill>
                <a:latin typeface="Helvetica Neue"/>
                <a:cs typeface="Helvetica Neue"/>
              </a:endParaRPr>
            </a:p>
          </p:txBody>
        </p:sp>
        <p:sp>
          <p:nvSpPr>
            <p:cNvPr id="11" name="Can 10">
              <a:extLst>
                <a:ext uri="{FF2B5EF4-FFF2-40B4-BE49-F238E27FC236}">
                  <a16:creationId xmlns:a16="http://schemas.microsoft.com/office/drawing/2014/main" id="{342BBE16-CD24-3F35-BBB7-4B1E36E16B0A}"/>
                </a:ext>
              </a:extLst>
            </p:cNvPr>
            <p:cNvSpPr/>
            <p:nvPr/>
          </p:nvSpPr>
          <p:spPr>
            <a:xfrm>
              <a:off x="637430" y="2288099"/>
              <a:ext cx="1560030" cy="12161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600" dirty="0">
                  <a:solidFill>
                    <a:schemeClr val="bg2">
                      <a:lumMod val="10000"/>
                    </a:schemeClr>
                  </a:solidFill>
                  <a:latin typeface="Helvetica Neue"/>
                  <a:cs typeface="Helvetica Neue"/>
                </a:rPr>
                <a:t>PIQA</a:t>
              </a:r>
              <a:endParaRPr lang="en-US" sz="2400" dirty="0">
                <a:solidFill>
                  <a:schemeClr val="bg2">
                    <a:lumMod val="10000"/>
                  </a:schemeClr>
                </a:solidFill>
                <a:latin typeface="Helvetica Neue"/>
                <a:cs typeface="Helvetica Neue"/>
              </a:endParaRPr>
            </a:p>
          </p:txBody>
        </p:sp>
        <p:sp>
          <p:nvSpPr>
            <p:cNvPr id="12" name="Can 11">
              <a:extLst>
                <a:ext uri="{FF2B5EF4-FFF2-40B4-BE49-F238E27FC236}">
                  <a16:creationId xmlns:a16="http://schemas.microsoft.com/office/drawing/2014/main" id="{E3C02951-6B16-D84A-6DE4-14600AB3FAB6}"/>
                </a:ext>
              </a:extLst>
            </p:cNvPr>
            <p:cNvSpPr/>
            <p:nvPr/>
          </p:nvSpPr>
          <p:spPr>
            <a:xfrm>
              <a:off x="2312209" y="2288099"/>
              <a:ext cx="1560030" cy="1216152"/>
            </a:xfrm>
            <a:prstGeom prst="can">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3200" dirty="0">
                  <a:solidFill>
                    <a:schemeClr val="bg2">
                      <a:lumMod val="10000"/>
                    </a:schemeClr>
                  </a:solidFill>
                  <a:latin typeface="Helvetica Neue"/>
                  <a:cs typeface="Helvetica Neue"/>
                </a:rPr>
                <a:t>S</a:t>
              </a:r>
              <a:r>
                <a:rPr lang="en-US" altLang="zh-CN" sz="2400" dirty="0">
                  <a:solidFill>
                    <a:schemeClr val="bg2">
                      <a:lumMod val="10000"/>
                    </a:schemeClr>
                  </a:solidFill>
                  <a:latin typeface="Helvetica Neue"/>
                  <a:cs typeface="Helvetica Neue"/>
                </a:rPr>
                <a:t>OCIAL</a:t>
              </a:r>
            </a:p>
            <a:p>
              <a:pPr algn="ctr"/>
              <a:r>
                <a:rPr lang="en-US" altLang="zh-CN" sz="3200" dirty="0">
                  <a:solidFill>
                    <a:schemeClr val="bg2">
                      <a:lumMod val="10000"/>
                    </a:schemeClr>
                  </a:solidFill>
                  <a:latin typeface="Helvetica Neue"/>
                  <a:cs typeface="Helvetica Neue"/>
                </a:rPr>
                <a:t>IQA</a:t>
              </a:r>
              <a:endParaRPr lang="en-US" sz="1600" dirty="0">
                <a:solidFill>
                  <a:schemeClr val="bg2">
                    <a:lumMod val="10000"/>
                  </a:schemeClr>
                </a:solidFill>
                <a:latin typeface="Helvetica Neue"/>
                <a:cs typeface="Helvetica Neue"/>
              </a:endParaRPr>
            </a:p>
          </p:txBody>
        </p:sp>
        <p:sp>
          <p:nvSpPr>
            <p:cNvPr id="42" name="TextBox 41">
              <a:extLst>
                <a:ext uri="{FF2B5EF4-FFF2-40B4-BE49-F238E27FC236}">
                  <a16:creationId xmlns:a16="http://schemas.microsoft.com/office/drawing/2014/main" id="{088D4B9B-C885-86E1-330D-18DEE2262746}"/>
                </a:ext>
              </a:extLst>
            </p:cNvPr>
            <p:cNvSpPr txBox="1"/>
            <p:nvPr/>
          </p:nvSpPr>
          <p:spPr>
            <a:xfrm>
              <a:off x="4121599" y="2220313"/>
              <a:ext cx="1371600" cy="1077218"/>
            </a:xfrm>
            <a:prstGeom prst="rect">
              <a:avLst/>
            </a:prstGeom>
            <a:noFill/>
          </p:spPr>
          <p:txBody>
            <a:bodyPr wrap="square">
              <a:spAutoFit/>
            </a:bodyPr>
            <a:lstStyle/>
            <a:p>
              <a:pPr algn="ctr"/>
              <a:r>
                <a:rPr lang="en-US" altLang="zh-CN" sz="6400" dirty="0">
                  <a:solidFill>
                    <a:schemeClr val="bg2">
                      <a:lumMod val="10000"/>
                    </a:schemeClr>
                  </a:solidFill>
                  <a:latin typeface="Helvetica Neue"/>
                  <a:cs typeface="Helvetica Neue"/>
                </a:rPr>
                <a:t>…</a:t>
              </a:r>
              <a:endParaRPr lang="en-US" sz="6400" dirty="0">
                <a:solidFill>
                  <a:schemeClr val="bg2">
                    <a:lumMod val="10000"/>
                  </a:schemeClr>
                </a:solidFill>
                <a:latin typeface="Helvetica Neue"/>
                <a:cs typeface="Helvetica Neue"/>
              </a:endParaRPr>
            </a:p>
          </p:txBody>
        </p:sp>
      </p:grpSp>
      <p:grpSp>
        <p:nvGrpSpPr>
          <p:cNvPr id="106" name="Group 105">
            <a:extLst>
              <a:ext uri="{FF2B5EF4-FFF2-40B4-BE49-F238E27FC236}">
                <a16:creationId xmlns:a16="http://schemas.microsoft.com/office/drawing/2014/main" id="{B8A5FFEC-0E27-5DC0-F8A9-23F9640962FB}"/>
              </a:ext>
            </a:extLst>
          </p:cNvPr>
          <p:cNvGrpSpPr/>
          <p:nvPr/>
        </p:nvGrpSpPr>
        <p:grpSpPr>
          <a:xfrm>
            <a:off x="192390" y="3856246"/>
            <a:ext cx="6934201" cy="2353431"/>
            <a:chOff x="192390" y="3856246"/>
            <a:chExt cx="6934201" cy="2353431"/>
          </a:xfrm>
        </p:grpSpPr>
        <p:sp>
          <p:nvSpPr>
            <p:cNvPr id="5" name="Rounded Rectangle 4">
              <a:extLst>
                <a:ext uri="{FF2B5EF4-FFF2-40B4-BE49-F238E27FC236}">
                  <a16:creationId xmlns:a16="http://schemas.microsoft.com/office/drawing/2014/main" id="{F4710F31-65CC-1E8D-D5FF-FC6AB8F91402}"/>
                </a:ext>
              </a:extLst>
            </p:cNvPr>
            <p:cNvSpPr/>
            <p:nvPr/>
          </p:nvSpPr>
          <p:spPr>
            <a:xfrm>
              <a:off x="192390" y="385624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Human</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Annotated</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Facts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Graphs)</a:t>
              </a:r>
            </a:p>
          </p:txBody>
        </p:sp>
        <p:sp>
          <p:nvSpPr>
            <p:cNvPr id="43" name="Can 42">
              <a:extLst>
                <a:ext uri="{FF2B5EF4-FFF2-40B4-BE49-F238E27FC236}">
                  <a16:creationId xmlns:a16="http://schemas.microsoft.com/office/drawing/2014/main" id="{063A196F-9596-73AF-8BFE-D205CF6BE07C}"/>
                </a:ext>
              </a:extLst>
            </p:cNvPr>
            <p:cNvSpPr/>
            <p:nvPr/>
          </p:nvSpPr>
          <p:spPr>
            <a:xfrm>
              <a:off x="637430" y="4993525"/>
              <a:ext cx="1560030" cy="1216152"/>
            </a:xfrm>
            <a:prstGeom prst="ca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3200" dirty="0">
                  <a:solidFill>
                    <a:schemeClr val="bg2">
                      <a:lumMod val="10000"/>
                    </a:schemeClr>
                  </a:solidFill>
                  <a:latin typeface="Helvetica Neue"/>
                  <a:cs typeface="Helvetica Neue"/>
                </a:rPr>
                <a:t>OMCS</a:t>
              </a:r>
              <a:endParaRPr lang="en-US" sz="2500" dirty="0">
                <a:solidFill>
                  <a:schemeClr val="bg2">
                    <a:lumMod val="10000"/>
                  </a:schemeClr>
                </a:solidFill>
                <a:latin typeface="Helvetica Neue"/>
                <a:cs typeface="Helvetica Neue"/>
              </a:endParaRPr>
            </a:p>
          </p:txBody>
        </p:sp>
        <p:sp>
          <p:nvSpPr>
            <p:cNvPr id="44" name="Can 43">
              <a:extLst>
                <a:ext uri="{FF2B5EF4-FFF2-40B4-BE49-F238E27FC236}">
                  <a16:creationId xmlns:a16="http://schemas.microsoft.com/office/drawing/2014/main" id="{A5DFB4FC-717C-8637-DE01-7759BBA48211}"/>
                </a:ext>
              </a:extLst>
            </p:cNvPr>
            <p:cNvSpPr/>
            <p:nvPr/>
          </p:nvSpPr>
          <p:spPr>
            <a:xfrm>
              <a:off x="2321558" y="4993525"/>
              <a:ext cx="2144499" cy="1216152"/>
            </a:xfrm>
            <a:prstGeom prst="ca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3600" dirty="0">
                  <a:solidFill>
                    <a:schemeClr val="bg2">
                      <a:lumMod val="10000"/>
                    </a:schemeClr>
                  </a:solidFill>
                  <a:latin typeface="Helvetica Neue"/>
                  <a:cs typeface="Helvetica Neue"/>
                </a:rPr>
                <a:t>ATOMIC</a:t>
              </a:r>
              <a:endParaRPr lang="en-US" sz="2400" dirty="0">
                <a:solidFill>
                  <a:schemeClr val="bg2">
                    <a:lumMod val="10000"/>
                  </a:schemeClr>
                </a:solidFill>
                <a:latin typeface="Helvetica Neue"/>
                <a:cs typeface="Helvetica Neue"/>
              </a:endParaRPr>
            </a:p>
          </p:txBody>
        </p:sp>
        <p:sp>
          <p:nvSpPr>
            <p:cNvPr id="46" name="Can 45">
              <a:extLst>
                <a:ext uri="{FF2B5EF4-FFF2-40B4-BE49-F238E27FC236}">
                  <a16:creationId xmlns:a16="http://schemas.microsoft.com/office/drawing/2014/main" id="{B092B9F1-D473-888A-13DE-F8EF7187B223}"/>
                </a:ext>
              </a:extLst>
            </p:cNvPr>
            <p:cNvSpPr/>
            <p:nvPr/>
          </p:nvSpPr>
          <p:spPr>
            <a:xfrm>
              <a:off x="4594381" y="4980442"/>
              <a:ext cx="2532210" cy="1216152"/>
            </a:xfrm>
            <a:prstGeom prst="ca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3600" dirty="0">
                  <a:solidFill>
                    <a:schemeClr val="bg2">
                      <a:lumMod val="10000"/>
                    </a:schemeClr>
                  </a:solidFill>
                  <a:latin typeface="Helvetica Neue"/>
                  <a:cs typeface="Helvetica Neue"/>
                </a:rPr>
                <a:t>Wiktionary</a:t>
              </a:r>
              <a:endParaRPr lang="en-US" sz="2400" dirty="0">
                <a:solidFill>
                  <a:schemeClr val="bg2">
                    <a:lumMod val="10000"/>
                  </a:schemeClr>
                </a:solidFill>
                <a:latin typeface="Helvetica Neue"/>
                <a:cs typeface="Helvetica Neue"/>
              </a:endParaRPr>
            </a:p>
          </p:txBody>
        </p:sp>
      </p:grpSp>
      <p:grpSp>
        <p:nvGrpSpPr>
          <p:cNvPr id="107" name="Group 106">
            <a:extLst>
              <a:ext uri="{FF2B5EF4-FFF2-40B4-BE49-F238E27FC236}">
                <a16:creationId xmlns:a16="http://schemas.microsoft.com/office/drawing/2014/main" id="{EF10A8C1-5D32-3D4D-AFD4-7B217F7F957F}"/>
              </a:ext>
            </a:extLst>
          </p:cNvPr>
          <p:cNvGrpSpPr/>
          <p:nvPr/>
        </p:nvGrpSpPr>
        <p:grpSpPr>
          <a:xfrm>
            <a:off x="192390" y="6395037"/>
            <a:ext cx="7581901" cy="2515538"/>
            <a:chOff x="192390" y="6395037"/>
            <a:chExt cx="7581901" cy="2515538"/>
          </a:xfrm>
        </p:grpSpPr>
        <p:sp>
          <p:nvSpPr>
            <p:cNvPr id="6" name="Rounded Rectangle 5">
              <a:extLst>
                <a:ext uri="{FF2B5EF4-FFF2-40B4-BE49-F238E27FC236}">
                  <a16:creationId xmlns:a16="http://schemas.microsoft.com/office/drawing/2014/main" id="{222C156B-CF8F-2661-386C-C431D462363F}"/>
                </a:ext>
              </a:extLst>
            </p:cNvPr>
            <p:cNvSpPr/>
            <p:nvPr/>
          </p:nvSpPr>
          <p:spPr>
            <a:xfrm>
              <a:off x="192390" y="6531698"/>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Relevant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Corpus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Statements,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Bases)</a:t>
              </a:r>
            </a:p>
          </p:txBody>
        </p:sp>
        <p:sp>
          <p:nvSpPr>
            <p:cNvPr id="48" name="TextBox 47">
              <a:extLst>
                <a:ext uri="{FF2B5EF4-FFF2-40B4-BE49-F238E27FC236}">
                  <a16:creationId xmlns:a16="http://schemas.microsoft.com/office/drawing/2014/main" id="{41275B0F-0C82-3EC8-6332-87AF20FF8E46}"/>
                </a:ext>
              </a:extLst>
            </p:cNvPr>
            <p:cNvSpPr txBox="1"/>
            <p:nvPr/>
          </p:nvSpPr>
          <p:spPr>
            <a:xfrm>
              <a:off x="4502599" y="6395037"/>
              <a:ext cx="1371600" cy="1077218"/>
            </a:xfrm>
            <a:prstGeom prst="rect">
              <a:avLst/>
            </a:prstGeom>
            <a:noFill/>
          </p:spPr>
          <p:txBody>
            <a:bodyPr wrap="square">
              <a:spAutoFit/>
            </a:bodyPr>
            <a:lstStyle/>
            <a:p>
              <a:pPr algn="ctr"/>
              <a:r>
                <a:rPr lang="en-US" altLang="zh-CN" sz="6400" dirty="0">
                  <a:solidFill>
                    <a:schemeClr val="bg2">
                      <a:lumMod val="10000"/>
                    </a:schemeClr>
                  </a:solidFill>
                  <a:latin typeface="Helvetica Neue"/>
                  <a:cs typeface="Helvetica Neue"/>
                </a:rPr>
                <a:t>…</a:t>
              </a:r>
              <a:endParaRPr lang="en-US" sz="6400" dirty="0">
                <a:solidFill>
                  <a:schemeClr val="bg2">
                    <a:lumMod val="10000"/>
                  </a:schemeClr>
                </a:solidFill>
                <a:latin typeface="Helvetica Neue"/>
                <a:cs typeface="Helvetica Neue"/>
              </a:endParaRPr>
            </a:p>
          </p:txBody>
        </p:sp>
        <p:sp>
          <p:nvSpPr>
            <p:cNvPr id="50" name="Can 49">
              <a:extLst>
                <a:ext uri="{FF2B5EF4-FFF2-40B4-BE49-F238E27FC236}">
                  <a16:creationId xmlns:a16="http://schemas.microsoft.com/office/drawing/2014/main" id="{9C3888C5-243C-2499-D895-3769E5255C17}"/>
                </a:ext>
              </a:extLst>
            </p:cNvPr>
            <p:cNvSpPr/>
            <p:nvPr/>
          </p:nvSpPr>
          <p:spPr>
            <a:xfrm>
              <a:off x="637430" y="7694423"/>
              <a:ext cx="1181100" cy="1216152"/>
            </a:xfrm>
            <a:prstGeom prst="can">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3200" dirty="0">
                  <a:solidFill>
                    <a:schemeClr val="bg2">
                      <a:lumMod val="10000"/>
                    </a:schemeClr>
                  </a:solidFill>
                  <a:latin typeface="Helvetica Neue"/>
                  <a:cs typeface="Helvetica Neue"/>
                </a:rPr>
                <a:t>ARC</a:t>
              </a:r>
              <a:endParaRPr lang="en-US" sz="2500" dirty="0">
                <a:solidFill>
                  <a:schemeClr val="bg2">
                    <a:lumMod val="10000"/>
                  </a:schemeClr>
                </a:solidFill>
                <a:latin typeface="Helvetica Neue"/>
                <a:cs typeface="Helvetica Neue"/>
              </a:endParaRPr>
            </a:p>
          </p:txBody>
        </p:sp>
        <p:sp>
          <p:nvSpPr>
            <p:cNvPr id="51" name="Can 50">
              <a:extLst>
                <a:ext uri="{FF2B5EF4-FFF2-40B4-BE49-F238E27FC236}">
                  <a16:creationId xmlns:a16="http://schemas.microsoft.com/office/drawing/2014/main" id="{715C4656-A1A4-6B95-F8C8-3B7F3E6896D9}"/>
                </a:ext>
              </a:extLst>
            </p:cNvPr>
            <p:cNvSpPr/>
            <p:nvPr/>
          </p:nvSpPr>
          <p:spPr>
            <a:xfrm>
              <a:off x="1940559" y="7694423"/>
              <a:ext cx="1642912" cy="1216152"/>
            </a:xfrm>
            <a:prstGeom prst="can">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3600" dirty="0">
                  <a:solidFill>
                    <a:schemeClr val="bg2">
                      <a:lumMod val="10000"/>
                    </a:schemeClr>
                  </a:solidFill>
                  <a:latin typeface="Helvetica Neue"/>
                  <a:cs typeface="Helvetica Neue"/>
                </a:rPr>
                <a:t>QASC</a:t>
              </a:r>
              <a:endParaRPr lang="en-US" sz="2400" dirty="0">
                <a:solidFill>
                  <a:schemeClr val="bg2">
                    <a:lumMod val="10000"/>
                  </a:schemeClr>
                </a:solidFill>
                <a:latin typeface="Helvetica Neue"/>
                <a:cs typeface="Helvetica Neue"/>
              </a:endParaRPr>
            </a:p>
          </p:txBody>
        </p:sp>
        <p:sp>
          <p:nvSpPr>
            <p:cNvPr id="52" name="Can 51">
              <a:extLst>
                <a:ext uri="{FF2B5EF4-FFF2-40B4-BE49-F238E27FC236}">
                  <a16:creationId xmlns:a16="http://schemas.microsoft.com/office/drawing/2014/main" id="{EB1FAAE3-4246-38F8-7936-911AECF1B272}"/>
                </a:ext>
              </a:extLst>
            </p:cNvPr>
            <p:cNvSpPr/>
            <p:nvPr/>
          </p:nvSpPr>
          <p:spPr>
            <a:xfrm>
              <a:off x="3742157" y="7681340"/>
              <a:ext cx="2660534" cy="1216152"/>
            </a:xfrm>
            <a:prstGeom prst="can">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3600" dirty="0" err="1">
                  <a:solidFill>
                    <a:schemeClr val="bg2">
                      <a:lumMod val="10000"/>
                    </a:schemeClr>
                  </a:solidFill>
                  <a:latin typeface="Helvetica Neue"/>
                  <a:cs typeface="Helvetica Neue"/>
                </a:rPr>
                <a:t>GenericsKB</a:t>
              </a:r>
              <a:endParaRPr lang="en-US" sz="2400" dirty="0">
                <a:solidFill>
                  <a:schemeClr val="bg2">
                    <a:lumMod val="10000"/>
                  </a:schemeClr>
                </a:solidFill>
                <a:latin typeface="Helvetica Neue"/>
                <a:cs typeface="Helvetica Neue"/>
              </a:endParaRPr>
            </a:p>
          </p:txBody>
        </p:sp>
        <p:sp>
          <p:nvSpPr>
            <p:cNvPr id="54" name="TextBox 53">
              <a:extLst>
                <a:ext uri="{FF2B5EF4-FFF2-40B4-BE49-F238E27FC236}">
                  <a16:creationId xmlns:a16="http://schemas.microsoft.com/office/drawing/2014/main" id="{39F64E87-4EF3-1B90-A907-7FE627C41E76}"/>
                </a:ext>
              </a:extLst>
            </p:cNvPr>
            <p:cNvSpPr txBox="1"/>
            <p:nvPr/>
          </p:nvSpPr>
          <p:spPr>
            <a:xfrm>
              <a:off x="6402691" y="7565318"/>
              <a:ext cx="1371600" cy="1077218"/>
            </a:xfrm>
            <a:prstGeom prst="rect">
              <a:avLst/>
            </a:prstGeom>
            <a:noFill/>
          </p:spPr>
          <p:txBody>
            <a:bodyPr wrap="square">
              <a:spAutoFit/>
            </a:bodyPr>
            <a:lstStyle/>
            <a:p>
              <a:pPr algn="ctr"/>
              <a:r>
                <a:rPr lang="en-US" altLang="zh-CN" sz="6400" dirty="0">
                  <a:solidFill>
                    <a:schemeClr val="bg2">
                      <a:lumMod val="10000"/>
                    </a:schemeClr>
                  </a:solidFill>
                  <a:latin typeface="Helvetica Neue"/>
                  <a:cs typeface="Helvetica Neue"/>
                </a:rPr>
                <a:t>…</a:t>
              </a:r>
              <a:endParaRPr lang="en-US" sz="6400" dirty="0">
                <a:solidFill>
                  <a:schemeClr val="bg2">
                    <a:lumMod val="10000"/>
                  </a:schemeClr>
                </a:solidFill>
                <a:latin typeface="Helvetica Neue"/>
                <a:cs typeface="Helvetica Neue"/>
              </a:endParaRPr>
            </a:p>
          </p:txBody>
        </p:sp>
      </p:grpSp>
      <p:cxnSp>
        <p:nvCxnSpPr>
          <p:cNvPr id="56" name="Straight Connector 55">
            <a:extLst>
              <a:ext uri="{FF2B5EF4-FFF2-40B4-BE49-F238E27FC236}">
                <a16:creationId xmlns:a16="http://schemas.microsoft.com/office/drawing/2014/main" id="{EAC08A21-72A8-A5FA-3CB9-534B80E58A0A}"/>
              </a:ext>
            </a:extLst>
          </p:cNvPr>
          <p:cNvCxnSpPr/>
          <p:nvPr/>
        </p:nvCxnSpPr>
        <p:spPr>
          <a:xfrm>
            <a:off x="8128000" y="0"/>
            <a:ext cx="0" cy="9144000"/>
          </a:xfrm>
          <a:prstGeom prst="line">
            <a:avLst/>
          </a:prstGeom>
          <a:ln w="19050" cmpd="sng">
            <a:solidFill>
              <a:schemeClr val="bg2">
                <a:lumMod val="1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104" name="Group 103">
            <a:extLst>
              <a:ext uri="{FF2B5EF4-FFF2-40B4-BE49-F238E27FC236}">
                <a16:creationId xmlns:a16="http://schemas.microsoft.com/office/drawing/2014/main" id="{B896D766-623F-9CF7-BFE1-0FBBD8E540B1}"/>
              </a:ext>
            </a:extLst>
          </p:cNvPr>
          <p:cNvGrpSpPr/>
          <p:nvPr/>
        </p:nvGrpSpPr>
        <p:grpSpPr>
          <a:xfrm>
            <a:off x="6507581" y="480266"/>
            <a:ext cx="2240829" cy="7118498"/>
            <a:chOff x="6507581" y="480266"/>
            <a:chExt cx="2240829" cy="7118498"/>
          </a:xfrm>
        </p:grpSpPr>
        <p:cxnSp>
          <p:nvCxnSpPr>
            <p:cNvPr id="58" name="Curved Connector 57">
              <a:extLst>
                <a:ext uri="{FF2B5EF4-FFF2-40B4-BE49-F238E27FC236}">
                  <a16:creationId xmlns:a16="http://schemas.microsoft.com/office/drawing/2014/main" id="{7E4544BC-CE1D-E721-A52C-6A7D52EA9CE8}"/>
                </a:ext>
              </a:extLst>
            </p:cNvPr>
            <p:cNvCxnSpPr>
              <a:cxnSpLocks/>
              <a:stCxn id="3" idx="3"/>
              <a:endCxn id="27" idx="1"/>
            </p:cNvCxnSpPr>
            <p:nvPr/>
          </p:nvCxnSpPr>
          <p:spPr>
            <a:xfrm>
              <a:off x="6507581" y="480266"/>
              <a:ext cx="2240829" cy="7118498"/>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4" name="Curved Connector 63">
              <a:extLst>
                <a:ext uri="{FF2B5EF4-FFF2-40B4-BE49-F238E27FC236}">
                  <a16:creationId xmlns:a16="http://schemas.microsoft.com/office/drawing/2014/main" id="{9A033918-E506-2415-042E-C20D49912F9A}"/>
                </a:ext>
              </a:extLst>
            </p:cNvPr>
            <p:cNvCxnSpPr>
              <a:cxnSpLocks/>
              <a:stCxn id="5" idx="3"/>
              <a:endCxn id="18" idx="1"/>
            </p:cNvCxnSpPr>
            <p:nvPr/>
          </p:nvCxnSpPr>
          <p:spPr>
            <a:xfrm flipV="1">
              <a:off x="6507581" y="1390936"/>
              <a:ext cx="2240829" cy="2942364"/>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69" name="Curved Connector 68">
              <a:extLst>
                <a:ext uri="{FF2B5EF4-FFF2-40B4-BE49-F238E27FC236}">
                  <a16:creationId xmlns:a16="http://schemas.microsoft.com/office/drawing/2014/main" id="{9972758C-0E87-80A5-5EFE-8C2E5EE93937}"/>
                </a:ext>
              </a:extLst>
            </p:cNvPr>
            <p:cNvCxnSpPr>
              <a:cxnSpLocks/>
              <a:stCxn id="3" idx="3"/>
              <a:endCxn id="24" idx="1"/>
            </p:cNvCxnSpPr>
            <p:nvPr/>
          </p:nvCxnSpPr>
          <p:spPr>
            <a:xfrm>
              <a:off x="6507581" y="480266"/>
              <a:ext cx="2240829" cy="4737732"/>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2" name="Curved Connector 71">
              <a:extLst>
                <a:ext uri="{FF2B5EF4-FFF2-40B4-BE49-F238E27FC236}">
                  <a16:creationId xmlns:a16="http://schemas.microsoft.com/office/drawing/2014/main" id="{410495ED-97C0-BA11-E596-BCCF87E207FD}"/>
                </a:ext>
              </a:extLst>
            </p:cNvPr>
            <p:cNvCxnSpPr>
              <a:cxnSpLocks/>
              <a:stCxn id="3" idx="3"/>
              <a:endCxn id="21" idx="1"/>
            </p:cNvCxnSpPr>
            <p:nvPr/>
          </p:nvCxnSpPr>
          <p:spPr>
            <a:xfrm>
              <a:off x="6507581" y="480266"/>
              <a:ext cx="2240829" cy="3019069"/>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76" name="Curved Connector 75">
              <a:extLst>
                <a:ext uri="{FF2B5EF4-FFF2-40B4-BE49-F238E27FC236}">
                  <a16:creationId xmlns:a16="http://schemas.microsoft.com/office/drawing/2014/main" id="{29B56ECD-4F3B-4796-FCAC-CA06C474F1D5}"/>
                </a:ext>
              </a:extLst>
            </p:cNvPr>
            <p:cNvCxnSpPr>
              <a:cxnSpLocks/>
              <a:stCxn id="3" idx="3"/>
              <a:endCxn id="18" idx="1"/>
            </p:cNvCxnSpPr>
            <p:nvPr/>
          </p:nvCxnSpPr>
          <p:spPr>
            <a:xfrm>
              <a:off x="6507581" y="480266"/>
              <a:ext cx="2240829" cy="910670"/>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1" name="Curved Connector 80">
              <a:extLst>
                <a:ext uri="{FF2B5EF4-FFF2-40B4-BE49-F238E27FC236}">
                  <a16:creationId xmlns:a16="http://schemas.microsoft.com/office/drawing/2014/main" id="{5083DA99-C369-E11B-570E-9236219D9A3A}"/>
                </a:ext>
              </a:extLst>
            </p:cNvPr>
            <p:cNvCxnSpPr>
              <a:cxnSpLocks/>
              <a:stCxn id="5" idx="3"/>
              <a:endCxn id="21" idx="1"/>
            </p:cNvCxnSpPr>
            <p:nvPr/>
          </p:nvCxnSpPr>
          <p:spPr>
            <a:xfrm flipV="1">
              <a:off x="6507581" y="3499335"/>
              <a:ext cx="2240829" cy="833965"/>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4" name="Curved Connector 83">
              <a:extLst>
                <a:ext uri="{FF2B5EF4-FFF2-40B4-BE49-F238E27FC236}">
                  <a16:creationId xmlns:a16="http://schemas.microsoft.com/office/drawing/2014/main" id="{9B6E088C-4161-97CC-999E-A1A6D2A59FD1}"/>
                </a:ext>
              </a:extLst>
            </p:cNvPr>
            <p:cNvCxnSpPr>
              <a:cxnSpLocks/>
              <a:stCxn id="5" idx="3"/>
              <a:endCxn id="24" idx="1"/>
            </p:cNvCxnSpPr>
            <p:nvPr/>
          </p:nvCxnSpPr>
          <p:spPr>
            <a:xfrm>
              <a:off x="6507581" y="4333300"/>
              <a:ext cx="2240829" cy="884698"/>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87" name="Curved Connector 86">
              <a:extLst>
                <a:ext uri="{FF2B5EF4-FFF2-40B4-BE49-F238E27FC236}">
                  <a16:creationId xmlns:a16="http://schemas.microsoft.com/office/drawing/2014/main" id="{7A238B15-D943-F65D-E0CD-E53E2B8BD72A}"/>
                </a:ext>
              </a:extLst>
            </p:cNvPr>
            <p:cNvCxnSpPr>
              <a:cxnSpLocks/>
              <a:stCxn id="5" idx="3"/>
              <a:endCxn id="27" idx="1"/>
            </p:cNvCxnSpPr>
            <p:nvPr/>
          </p:nvCxnSpPr>
          <p:spPr>
            <a:xfrm>
              <a:off x="6507581" y="4333300"/>
              <a:ext cx="2240829" cy="3265464"/>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0" name="Curved Connector 89">
              <a:extLst>
                <a:ext uri="{FF2B5EF4-FFF2-40B4-BE49-F238E27FC236}">
                  <a16:creationId xmlns:a16="http://schemas.microsoft.com/office/drawing/2014/main" id="{8064BADF-2768-1F60-A21F-3E5C2C1CFB89}"/>
                </a:ext>
              </a:extLst>
            </p:cNvPr>
            <p:cNvCxnSpPr>
              <a:cxnSpLocks/>
              <a:stCxn id="6" idx="3"/>
              <a:endCxn id="18" idx="1"/>
            </p:cNvCxnSpPr>
            <p:nvPr/>
          </p:nvCxnSpPr>
          <p:spPr>
            <a:xfrm flipV="1">
              <a:off x="6507581" y="1390936"/>
              <a:ext cx="2240829" cy="5647253"/>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3" name="Curved Connector 92">
              <a:extLst>
                <a:ext uri="{FF2B5EF4-FFF2-40B4-BE49-F238E27FC236}">
                  <a16:creationId xmlns:a16="http://schemas.microsoft.com/office/drawing/2014/main" id="{35798648-0064-B11A-487A-9F5C13E4A31E}"/>
                </a:ext>
              </a:extLst>
            </p:cNvPr>
            <p:cNvCxnSpPr>
              <a:cxnSpLocks/>
              <a:stCxn id="6" idx="3"/>
              <a:endCxn id="21" idx="1"/>
            </p:cNvCxnSpPr>
            <p:nvPr/>
          </p:nvCxnSpPr>
          <p:spPr>
            <a:xfrm flipV="1">
              <a:off x="6507581" y="3499335"/>
              <a:ext cx="2240829" cy="3538854"/>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6" name="Curved Connector 95">
              <a:extLst>
                <a:ext uri="{FF2B5EF4-FFF2-40B4-BE49-F238E27FC236}">
                  <a16:creationId xmlns:a16="http://schemas.microsoft.com/office/drawing/2014/main" id="{3CB87F9B-1E25-51A7-81B7-81E0103EB7EE}"/>
                </a:ext>
              </a:extLst>
            </p:cNvPr>
            <p:cNvCxnSpPr>
              <a:cxnSpLocks/>
              <a:stCxn id="6" idx="3"/>
              <a:endCxn id="24" idx="1"/>
            </p:cNvCxnSpPr>
            <p:nvPr/>
          </p:nvCxnSpPr>
          <p:spPr>
            <a:xfrm flipV="1">
              <a:off x="6507581" y="5217998"/>
              <a:ext cx="2240829" cy="1820191"/>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99" name="Curved Connector 98">
              <a:extLst>
                <a:ext uri="{FF2B5EF4-FFF2-40B4-BE49-F238E27FC236}">
                  <a16:creationId xmlns:a16="http://schemas.microsoft.com/office/drawing/2014/main" id="{2E0A0CEF-8816-D111-C40D-A9F232AEA2A0}"/>
                </a:ext>
              </a:extLst>
            </p:cNvPr>
            <p:cNvCxnSpPr>
              <a:cxnSpLocks/>
              <a:stCxn id="6" idx="3"/>
              <a:endCxn id="27" idx="1"/>
            </p:cNvCxnSpPr>
            <p:nvPr/>
          </p:nvCxnSpPr>
          <p:spPr>
            <a:xfrm>
              <a:off x="6507581" y="7038189"/>
              <a:ext cx="2240829" cy="560575"/>
            </a:xfrm>
            <a:prstGeom prst="curvedConnector3">
              <a:avLst>
                <a:gd name="adj1" fmla="val 50000"/>
              </a:avLst>
            </a:prstGeom>
            <a:ln w="28575" cmpd="sng">
              <a:solidFill>
                <a:schemeClr val="bg2">
                  <a:lumMod val="10000"/>
                </a:schemeClr>
              </a:solidFill>
              <a:tailEnd type="triangle" w="lg" len="lg"/>
            </a:ln>
            <a:effectLst/>
          </p:spPr>
          <p:style>
            <a:lnRef idx="2">
              <a:schemeClr val="accent1"/>
            </a:lnRef>
            <a:fillRef idx="0">
              <a:schemeClr val="accent1"/>
            </a:fillRef>
            <a:effectRef idx="1">
              <a:schemeClr val="accent1"/>
            </a:effectRef>
            <a:fontRef idx="minor">
              <a:schemeClr val="tx1"/>
            </a:fontRef>
          </p:style>
        </p:cxnSp>
      </p:grpSp>
      <p:sp>
        <p:nvSpPr>
          <p:cNvPr id="10" name="Slide Number Placeholder 9">
            <a:extLst>
              <a:ext uri="{FF2B5EF4-FFF2-40B4-BE49-F238E27FC236}">
                <a16:creationId xmlns:a16="http://schemas.microsoft.com/office/drawing/2014/main" id="{606D250E-AE98-E3A6-01FA-B329DE76553A}"/>
              </a:ext>
            </a:extLst>
          </p:cNvPr>
          <p:cNvSpPr>
            <a:spLocks noGrp="1"/>
          </p:cNvSpPr>
          <p:nvPr>
            <p:ph type="sldNum" sz="quarter" idx="11"/>
          </p:nvPr>
        </p:nvSpPr>
        <p:spPr/>
        <p:txBody>
          <a:bodyPr/>
          <a:lstStyle/>
          <a:p>
            <a:pPr>
              <a:defRPr/>
            </a:pPr>
            <a:fld id="{91F31FA6-B0B4-9940-9B47-E6B321700686}" type="slidenum">
              <a:rPr lang="en-US" smtClean="0"/>
              <a:pPr>
                <a:defRPr/>
              </a:pPr>
              <a:t>30</a:t>
            </a:fld>
            <a:endParaRPr lang="en-US"/>
          </a:p>
        </p:txBody>
      </p:sp>
    </p:spTree>
    <p:extLst>
      <p:ext uri="{BB962C8B-B14F-4D97-AF65-F5344CB8AC3E}">
        <p14:creationId xmlns:p14="http://schemas.microsoft.com/office/powerpoint/2010/main" val="3127663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CF3C5E-1D0D-C40E-C046-9E3D3E0D0615}"/>
              </a:ext>
            </a:extLst>
          </p:cNvPr>
          <p:cNvSpPr/>
          <p:nvPr/>
        </p:nvSpPr>
        <p:spPr>
          <a:xfrm>
            <a:off x="470024" y="3992339"/>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9" name="Rectangle 8">
            <a:extLst>
              <a:ext uri="{FF2B5EF4-FFF2-40B4-BE49-F238E27FC236}">
                <a16:creationId xmlns:a16="http://schemas.microsoft.com/office/drawing/2014/main" id="{10C50451-E2C4-9A13-362D-2B4A1ECEF662}"/>
              </a:ext>
            </a:extLst>
          </p:cNvPr>
          <p:cNvSpPr/>
          <p:nvPr/>
        </p:nvSpPr>
        <p:spPr>
          <a:xfrm>
            <a:off x="402745" y="3915255"/>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0" name="Rectangle 9">
            <a:extLst>
              <a:ext uri="{FF2B5EF4-FFF2-40B4-BE49-F238E27FC236}">
                <a16:creationId xmlns:a16="http://schemas.microsoft.com/office/drawing/2014/main" id="{31F90F5F-6BE0-4F05-33D0-0AF63EB27E0E}"/>
              </a:ext>
            </a:extLst>
          </p:cNvPr>
          <p:cNvSpPr/>
          <p:nvPr/>
        </p:nvSpPr>
        <p:spPr>
          <a:xfrm>
            <a:off x="329668" y="3839059"/>
            <a:ext cx="6670731" cy="1274164"/>
          </a:xfrm>
          <a:prstGeom prst="rect">
            <a:avLst/>
          </a:prstGeom>
          <a:solidFill>
            <a:schemeClr val="bg1"/>
          </a:solidFill>
          <a:ln>
            <a:solidFill>
              <a:schemeClr val="bg2">
                <a:lumMod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grpSp>
        <p:nvGrpSpPr>
          <p:cNvPr id="11" name="Group 10">
            <a:extLst>
              <a:ext uri="{FF2B5EF4-FFF2-40B4-BE49-F238E27FC236}">
                <a16:creationId xmlns:a16="http://schemas.microsoft.com/office/drawing/2014/main" id="{BF35496C-644F-0985-2E72-6B46221FC476}"/>
              </a:ext>
            </a:extLst>
          </p:cNvPr>
          <p:cNvGrpSpPr/>
          <p:nvPr/>
        </p:nvGrpSpPr>
        <p:grpSpPr>
          <a:xfrm>
            <a:off x="396387" y="995105"/>
            <a:ext cx="6545191" cy="5478613"/>
            <a:chOff x="8941740" y="2352202"/>
            <a:chExt cx="6545191" cy="5478613"/>
          </a:xfrm>
        </p:grpSpPr>
        <p:sp>
          <p:nvSpPr>
            <p:cNvPr id="12" name="Rounded Rectangle 11">
              <a:extLst>
                <a:ext uri="{FF2B5EF4-FFF2-40B4-BE49-F238E27FC236}">
                  <a16:creationId xmlns:a16="http://schemas.microsoft.com/office/drawing/2014/main" id="{468D474F-4D8E-D65A-3E5C-A803D5C1B7E2}"/>
                </a:ext>
              </a:extLst>
            </p:cNvPr>
            <p:cNvSpPr/>
            <p:nvPr/>
          </p:nvSpPr>
          <p:spPr>
            <a:xfrm>
              <a:off x="11062559" y="2352202"/>
              <a:ext cx="2760442" cy="2184329"/>
            </a:xfrm>
            <a:prstGeom prst="roundRect">
              <a:avLst>
                <a:gd name="adj" fmla="val 9968"/>
              </a:avLst>
            </a:prstGeom>
            <a:solidFill>
              <a:schemeClr val="accent6"/>
            </a:solid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Large-Scale</a:t>
              </a:r>
            </a:p>
            <a:p>
              <a:r>
                <a:rPr lang="en-US" altLang="zh-CN" sz="2800" dirty="0">
                  <a:solidFill>
                    <a:schemeClr val="bg1"/>
                  </a:solidFill>
                  <a:latin typeface="Helvetica Neue"/>
                  <a:cs typeface="Helvetica Neue"/>
                </a:rPr>
                <a:t>Commonsense</a:t>
              </a:r>
            </a:p>
            <a:p>
              <a:r>
                <a:rPr lang="en-US" altLang="zh-CN" sz="2800" dirty="0">
                  <a:solidFill>
                    <a:schemeClr val="bg1"/>
                  </a:solidFill>
                  <a:latin typeface="Helvetica Neue"/>
                  <a:cs typeface="Helvetica Neue"/>
                </a:rPr>
                <a:t>Corpus</a:t>
              </a:r>
              <a:r>
                <a:rPr lang="zh-CN" altLang="en-US" sz="2800" dirty="0">
                  <a:solidFill>
                    <a:schemeClr val="bg1"/>
                  </a:solidFill>
                  <a:latin typeface="Helvetica Neue"/>
                  <a:cs typeface="Helvetica Neue"/>
                </a:rPr>
                <a:t> </a:t>
              </a:r>
              <a:endParaRPr lang="en-US" sz="2800" dirty="0">
                <a:solidFill>
                  <a:schemeClr val="bg1"/>
                </a:solidFill>
                <a:latin typeface="Helvetica Neue"/>
                <a:cs typeface="Helvetica Neue"/>
              </a:endParaRPr>
            </a:p>
          </p:txBody>
        </p:sp>
        <p:sp>
          <p:nvSpPr>
            <p:cNvPr id="13" name="Rectangle 12">
              <a:extLst>
                <a:ext uri="{FF2B5EF4-FFF2-40B4-BE49-F238E27FC236}">
                  <a16:creationId xmlns:a16="http://schemas.microsoft.com/office/drawing/2014/main" id="{9F2F482C-3C1A-DEFF-7324-4641D0E25441}"/>
                </a:ext>
              </a:extLst>
            </p:cNvPr>
            <p:cNvSpPr/>
            <p:nvPr/>
          </p:nvSpPr>
          <p:spPr>
            <a:xfrm>
              <a:off x="8941740"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Input</a:t>
              </a:r>
              <a:endParaRPr lang="en-US" sz="2500" dirty="0">
                <a:latin typeface="Helvetica Neue"/>
                <a:cs typeface="Helvetica Neue"/>
              </a:endParaRPr>
            </a:p>
          </p:txBody>
        </p:sp>
        <p:sp>
          <p:nvSpPr>
            <p:cNvPr id="14" name="Rectangle 13">
              <a:extLst>
                <a:ext uri="{FF2B5EF4-FFF2-40B4-BE49-F238E27FC236}">
                  <a16:creationId xmlns:a16="http://schemas.microsoft.com/office/drawing/2014/main" id="{FFEBCE51-3AAE-9383-D872-A85686376ED6}"/>
                </a:ext>
              </a:extLst>
            </p:cNvPr>
            <p:cNvSpPr/>
            <p:nvPr/>
          </p:nvSpPr>
          <p:spPr>
            <a:xfrm>
              <a:off x="13823000" y="5362362"/>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Output</a:t>
              </a:r>
              <a:endParaRPr lang="en-US" sz="2500" dirty="0">
                <a:latin typeface="Helvetica Neue"/>
                <a:cs typeface="Helvetica Neue"/>
              </a:endParaRPr>
            </a:p>
          </p:txBody>
        </p:sp>
        <p:sp>
          <p:nvSpPr>
            <p:cNvPr id="15" name="Rounded Rectangle 14">
              <a:extLst>
                <a:ext uri="{FF2B5EF4-FFF2-40B4-BE49-F238E27FC236}">
                  <a16:creationId xmlns:a16="http://schemas.microsoft.com/office/drawing/2014/main" id="{0F3B6D66-C9CE-08E1-9634-CF298711DA3C}"/>
                </a:ext>
              </a:extLst>
            </p:cNvPr>
            <p:cNvSpPr/>
            <p:nvPr/>
          </p:nvSpPr>
          <p:spPr>
            <a:xfrm>
              <a:off x="9056020" y="2352202"/>
              <a:ext cx="1641704" cy="2187172"/>
            </a:xfrm>
            <a:prstGeom prst="roundRect">
              <a:avLst>
                <a:gd name="adj" fmla="val 6127"/>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Dense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Passage</a:t>
              </a:r>
              <a:r>
                <a:rPr lang="zh-CN" altLang="en-US" sz="2400" b="1" dirty="0">
                  <a:solidFill>
                    <a:schemeClr val="tx1"/>
                  </a:solidFill>
                  <a:latin typeface="Helvetica Neue"/>
                  <a:cs typeface="Helvetica Neue"/>
                </a:rPr>
                <a:t> </a:t>
              </a:r>
              <a:r>
                <a:rPr lang="en-US" altLang="zh-CN" sz="2400" b="1" dirty="0">
                  <a:solidFill>
                    <a:schemeClr val="tx1"/>
                  </a:solidFill>
                  <a:latin typeface="Helvetica Neue"/>
                  <a:cs typeface="Helvetica Neue"/>
                </a:rPr>
                <a:t>Retriever</a:t>
              </a:r>
              <a:endParaRPr lang="en-US" sz="2400" dirty="0">
                <a:solidFill>
                  <a:schemeClr val="tx1"/>
                </a:solidFill>
                <a:latin typeface="Helvetica Neue"/>
                <a:cs typeface="Helvetica Neue"/>
              </a:endParaRPr>
            </a:p>
          </p:txBody>
        </p:sp>
        <p:sp>
          <p:nvSpPr>
            <p:cNvPr id="17" name="Rectangle 16">
              <a:extLst>
                <a:ext uri="{FF2B5EF4-FFF2-40B4-BE49-F238E27FC236}">
                  <a16:creationId xmlns:a16="http://schemas.microsoft.com/office/drawing/2014/main" id="{0ED26BC6-2C74-59FF-F581-5B36D7D164C7}"/>
                </a:ext>
              </a:extLst>
            </p:cNvPr>
            <p:cNvSpPr/>
            <p:nvPr/>
          </p:nvSpPr>
          <p:spPr>
            <a:xfrm>
              <a:off x="11279884" y="5362362"/>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Retrieved</a:t>
              </a:r>
              <a:r>
                <a:rPr lang="zh-CN" altLang="en-US" sz="2500" dirty="0">
                  <a:latin typeface="Helvetica Neue"/>
                  <a:cs typeface="Helvetica Neue"/>
                </a:rPr>
                <a:t> </a:t>
              </a:r>
              <a:r>
                <a:rPr lang="en-US" altLang="zh-CN" sz="2500" dirty="0">
                  <a:latin typeface="Helvetica Neue"/>
                  <a:cs typeface="Helvetica Neue"/>
                </a:rPr>
                <a:t>Passages</a:t>
              </a:r>
            </a:p>
          </p:txBody>
        </p:sp>
        <p:cxnSp>
          <p:nvCxnSpPr>
            <p:cNvPr id="18" name="Straight Arrow Connector 17">
              <a:extLst>
                <a:ext uri="{FF2B5EF4-FFF2-40B4-BE49-F238E27FC236}">
                  <a16:creationId xmlns:a16="http://schemas.microsoft.com/office/drawing/2014/main" id="{64CEA23D-8BEB-02AD-2932-FF42008AC7F3}"/>
                </a:ext>
              </a:extLst>
            </p:cNvPr>
            <p:cNvCxnSpPr>
              <a:cxnSpLocks/>
              <a:stCxn id="13" idx="0"/>
              <a:endCxn id="15" idx="2"/>
            </p:cNvCxnSpPr>
            <p:nvPr/>
          </p:nvCxnSpPr>
          <p:spPr>
            <a:xfrm flipH="1" flipV="1">
              <a:off x="9876872" y="4539374"/>
              <a:ext cx="3377" cy="82298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BAA90417-C335-927C-CEF6-85D263CCCF74}"/>
                </a:ext>
              </a:extLst>
            </p:cNvPr>
            <p:cNvCxnSpPr>
              <a:cxnSpLocks/>
              <a:endCxn id="17" idx="0"/>
            </p:cNvCxnSpPr>
            <p:nvPr/>
          </p:nvCxnSpPr>
          <p:spPr>
            <a:xfrm>
              <a:off x="12218393" y="4541894"/>
              <a:ext cx="0" cy="82046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Elbow Connector 19">
              <a:extLst>
                <a:ext uri="{FF2B5EF4-FFF2-40B4-BE49-F238E27FC236}">
                  <a16:creationId xmlns:a16="http://schemas.microsoft.com/office/drawing/2014/main" id="{9AF104F5-E526-C16A-D284-8DAA4379FCBD}"/>
                </a:ext>
              </a:extLst>
            </p:cNvPr>
            <p:cNvCxnSpPr>
              <a:cxnSpLocks/>
              <a:stCxn id="15" idx="3"/>
              <a:endCxn id="12" idx="1"/>
            </p:cNvCxnSpPr>
            <p:nvPr/>
          </p:nvCxnSpPr>
          <p:spPr>
            <a:xfrm flipV="1">
              <a:off x="10697724" y="3444367"/>
              <a:ext cx="364835" cy="1421"/>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3328AA04-85C5-6BE0-D52A-EA3384061037}"/>
                </a:ext>
              </a:extLst>
            </p:cNvPr>
            <p:cNvSpPr/>
            <p:nvPr/>
          </p:nvSpPr>
          <p:spPr>
            <a:xfrm>
              <a:off x="10708265" y="7004984"/>
              <a:ext cx="3004242"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Generator</a:t>
              </a:r>
            </a:p>
            <a:p>
              <a:pPr algn="ctr"/>
              <a:r>
                <a:rPr lang="en-US" altLang="zh-CN" sz="2000" dirty="0">
                  <a:solidFill>
                    <a:schemeClr val="tx1"/>
                  </a:solidFill>
                  <a:latin typeface="Helvetica Neue"/>
                  <a:cs typeface="Helvetica Neue"/>
                </a:rPr>
                <a:t>(as </a:t>
              </a:r>
              <a:r>
                <a:rPr lang="en-US" altLang="zh-CN" sz="2000" b="1" dirty="0">
                  <a:solidFill>
                    <a:schemeClr val="tx1"/>
                  </a:solidFill>
                  <a:latin typeface="Helvetica Neue"/>
                  <a:cs typeface="Helvetica Neue"/>
                </a:rPr>
                <a:t>classifier</a:t>
              </a:r>
              <a:r>
                <a:rPr lang="en-US" altLang="zh-CN" sz="2000" dirty="0">
                  <a:solidFill>
                    <a:schemeClr val="tx1"/>
                  </a:solidFill>
                  <a:latin typeface="Helvetica Neue"/>
                  <a:cs typeface="Helvetica Neue"/>
                </a:rPr>
                <a:t> if needed)</a:t>
              </a:r>
            </a:p>
          </p:txBody>
        </p:sp>
        <p:cxnSp>
          <p:nvCxnSpPr>
            <p:cNvPr id="22" name="Straight Arrow Connector 21">
              <a:extLst>
                <a:ext uri="{FF2B5EF4-FFF2-40B4-BE49-F238E27FC236}">
                  <a16:creationId xmlns:a16="http://schemas.microsoft.com/office/drawing/2014/main" id="{FE0BB4B4-FD5E-53F4-B6CD-6D08A81A0D1D}"/>
                </a:ext>
              </a:extLst>
            </p:cNvPr>
            <p:cNvCxnSpPr>
              <a:cxnSpLocks/>
            </p:cNvCxnSpPr>
            <p:nvPr/>
          </p:nvCxnSpPr>
          <p:spPr>
            <a:xfrm>
              <a:off x="12179907" y="6312622"/>
              <a:ext cx="0" cy="69236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Elbow Connector 22">
              <a:extLst>
                <a:ext uri="{FF2B5EF4-FFF2-40B4-BE49-F238E27FC236}">
                  <a16:creationId xmlns:a16="http://schemas.microsoft.com/office/drawing/2014/main" id="{630798DF-20B8-39B9-761D-933504E0EE29}"/>
                </a:ext>
              </a:extLst>
            </p:cNvPr>
            <p:cNvCxnSpPr>
              <a:cxnSpLocks/>
              <a:stCxn id="13" idx="2"/>
              <a:endCxn id="21" idx="1"/>
            </p:cNvCxnSpPr>
            <p:nvPr/>
          </p:nvCxnSpPr>
          <p:spPr>
            <a:xfrm rot="16200000" flipH="1">
              <a:off x="9741618" y="6451253"/>
              <a:ext cx="1105278" cy="828016"/>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F14B1ECC-3068-3263-4EA4-37B9AE3D80EF}"/>
                </a:ext>
              </a:extLst>
            </p:cNvPr>
            <p:cNvCxnSpPr>
              <a:cxnSpLocks/>
              <a:stCxn id="21" idx="3"/>
              <a:endCxn id="14" idx="2"/>
            </p:cNvCxnSpPr>
            <p:nvPr/>
          </p:nvCxnSpPr>
          <p:spPr>
            <a:xfrm flipV="1">
              <a:off x="13712507" y="6312622"/>
              <a:ext cx="942459" cy="110527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0" name="Group 109">
            <a:extLst>
              <a:ext uri="{FF2B5EF4-FFF2-40B4-BE49-F238E27FC236}">
                <a16:creationId xmlns:a16="http://schemas.microsoft.com/office/drawing/2014/main" id="{DA0D33A5-D548-0F23-8AD8-682B616F1229}"/>
              </a:ext>
            </a:extLst>
          </p:cNvPr>
          <p:cNvGrpSpPr/>
          <p:nvPr/>
        </p:nvGrpSpPr>
        <p:grpSpPr>
          <a:xfrm>
            <a:off x="8737583" y="4382805"/>
            <a:ext cx="7226251" cy="2085584"/>
            <a:chOff x="8563481" y="6774624"/>
            <a:chExt cx="7226251" cy="2085584"/>
          </a:xfrm>
        </p:grpSpPr>
        <p:sp>
          <p:nvSpPr>
            <p:cNvPr id="64" name="TextBox 63">
              <a:extLst>
                <a:ext uri="{FF2B5EF4-FFF2-40B4-BE49-F238E27FC236}">
                  <a16:creationId xmlns:a16="http://schemas.microsoft.com/office/drawing/2014/main" id="{91DBEF8F-6186-9745-39A2-19287D901620}"/>
                </a:ext>
              </a:extLst>
            </p:cNvPr>
            <p:cNvSpPr txBox="1"/>
            <p:nvPr/>
          </p:nvSpPr>
          <p:spPr>
            <a:xfrm>
              <a:off x="8563481" y="6774624"/>
              <a:ext cx="7226251"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65" name="TextBox 64">
              <a:extLst>
                <a:ext uri="{FF2B5EF4-FFF2-40B4-BE49-F238E27FC236}">
                  <a16:creationId xmlns:a16="http://schemas.microsoft.com/office/drawing/2014/main" id="{525C89A0-7C40-9E7C-FFC8-B5DBC5E87C3E}"/>
                </a:ext>
              </a:extLst>
            </p:cNvPr>
            <p:cNvSpPr txBox="1"/>
            <p:nvPr/>
          </p:nvSpPr>
          <p:spPr>
            <a:xfrm>
              <a:off x="8563481" y="7305696"/>
              <a:ext cx="7226251"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66" name="TextBox 65">
              <a:extLst>
                <a:ext uri="{FF2B5EF4-FFF2-40B4-BE49-F238E27FC236}">
                  <a16:creationId xmlns:a16="http://schemas.microsoft.com/office/drawing/2014/main" id="{885DE74C-03C1-F94B-1D18-694ACC9C9B49}"/>
                </a:ext>
              </a:extLst>
            </p:cNvPr>
            <p:cNvSpPr txBox="1"/>
            <p:nvPr/>
          </p:nvSpPr>
          <p:spPr>
            <a:xfrm>
              <a:off x="8563481" y="7844425"/>
              <a:ext cx="7226251"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67" name="TextBox 66">
              <a:extLst>
                <a:ext uri="{FF2B5EF4-FFF2-40B4-BE49-F238E27FC236}">
                  <a16:creationId xmlns:a16="http://schemas.microsoft.com/office/drawing/2014/main" id="{7CE811EE-4725-EABA-32BC-35B2BAAF2748}"/>
                </a:ext>
              </a:extLst>
            </p:cNvPr>
            <p:cNvSpPr txBox="1"/>
            <p:nvPr/>
          </p:nvSpPr>
          <p:spPr>
            <a:xfrm>
              <a:off x="8563481" y="8383154"/>
              <a:ext cx="7226251"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grpSp>
      <p:grpSp>
        <p:nvGrpSpPr>
          <p:cNvPr id="86" name="Group 85">
            <a:extLst>
              <a:ext uri="{FF2B5EF4-FFF2-40B4-BE49-F238E27FC236}">
                <a16:creationId xmlns:a16="http://schemas.microsoft.com/office/drawing/2014/main" id="{EF7A2351-82B2-ECEA-EBAB-EEA0B180B8E2}"/>
              </a:ext>
            </a:extLst>
          </p:cNvPr>
          <p:cNvGrpSpPr/>
          <p:nvPr/>
        </p:nvGrpSpPr>
        <p:grpSpPr>
          <a:xfrm>
            <a:off x="5385566" y="838933"/>
            <a:ext cx="9852838" cy="2759412"/>
            <a:chOff x="5211462" y="2101668"/>
            <a:chExt cx="9852838" cy="2759412"/>
          </a:xfrm>
        </p:grpSpPr>
        <p:sp>
          <p:nvSpPr>
            <p:cNvPr id="59" name="Rounded Rectangle 58">
              <a:extLst>
                <a:ext uri="{FF2B5EF4-FFF2-40B4-BE49-F238E27FC236}">
                  <a16:creationId xmlns:a16="http://schemas.microsoft.com/office/drawing/2014/main" id="{FDAC7F43-6627-18B8-56C8-1BFA3609CAD5}"/>
                </a:ext>
              </a:extLst>
            </p:cNvPr>
            <p:cNvSpPr/>
            <p:nvPr/>
          </p:nvSpPr>
          <p:spPr>
            <a:xfrm>
              <a:off x="8749109" y="2101668"/>
              <a:ext cx="6315191" cy="639668"/>
            </a:xfrm>
            <a:prstGeom prst="roundRect">
              <a:avLst>
                <a:gd name="adj" fmla="val 9968"/>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Benchmark</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Datasets</a:t>
              </a:r>
            </a:p>
          </p:txBody>
        </p:sp>
        <p:sp>
          <p:nvSpPr>
            <p:cNvPr id="60" name="Rounded Rectangle 59">
              <a:extLst>
                <a:ext uri="{FF2B5EF4-FFF2-40B4-BE49-F238E27FC236}">
                  <a16:creationId xmlns:a16="http://schemas.microsoft.com/office/drawing/2014/main" id="{6B126F49-E700-D288-C647-8488C71BB9F7}"/>
                </a:ext>
              </a:extLst>
            </p:cNvPr>
            <p:cNvSpPr/>
            <p:nvPr/>
          </p:nvSpPr>
          <p:spPr>
            <a:xfrm>
              <a:off x="8749109" y="2817796"/>
              <a:ext cx="6315191" cy="954107"/>
            </a:xfrm>
            <a:prstGeom prst="roundRect">
              <a:avLst>
                <a:gd name="adj" fmla="val 9968"/>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Human</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Annotated</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Facts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Relations,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Graphs)</a:t>
              </a:r>
            </a:p>
          </p:txBody>
        </p:sp>
        <p:sp>
          <p:nvSpPr>
            <p:cNvPr id="61" name="Rounded Rectangle 60">
              <a:extLst>
                <a:ext uri="{FF2B5EF4-FFF2-40B4-BE49-F238E27FC236}">
                  <a16:creationId xmlns:a16="http://schemas.microsoft.com/office/drawing/2014/main" id="{E6505254-F437-2B4C-CB19-A8CB6D076FF1}"/>
                </a:ext>
              </a:extLst>
            </p:cNvPr>
            <p:cNvSpPr/>
            <p:nvPr/>
          </p:nvSpPr>
          <p:spPr>
            <a:xfrm>
              <a:off x="8749109" y="3848099"/>
              <a:ext cx="6315191" cy="1012981"/>
            </a:xfrm>
            <a:prstGeom prst="roundRect">
              <a:avLst>
                <a:gd name="adj" fmla="val 9968"/>
              </a:avLst>
            </a:prstGeom>
            <a:solidFill>
              <a:srgbClr val="00206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800" dirty="0">
                  <a:solidFill>
                    <a:schemeClr val="bg1"/>
                  </a:solidFill>
                  <a:latin typeface="Helvetica Neue"/>
                  <a:cs typeface="Helvetica Neue"/>
                </a:rPr>
                <a:t>Commonsense</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Relevant</a:t>
              </a:r>
              <a:r>
                <a:rPr lang="zh-CN" altLang="en-US" sz="2800" dirty="0">
                  <a:solidFill>
                    <a:schemeClr val="bg1"/>
                  </a:solidFill>
                  <a:latin typeface="Helvetica Neue"/>
                  <a:cs typeface="Helvetica Neue"/>
                </a:rPr>
                <a:t> </a:t>
              </a:r>
              <a:r>
                <a:rPr lang="en-US" altLang="zh-CN" sz="2800" dirty="0">
                  <a:solidFill>
                    <a:schemeClr val="bg1"/>
                  </a:solidFill>
                  <a:latin typeface="Helvetica Neue"/>
                  <a:cs typeface="Helvetica Neue"/>
                </a:rPr>
                <a:t>Corpus</a:t>
              </a:r>
            </a:p>
            <a:p>
              <a:r>
                <a:rPr lang="en-US" altLang="zh-CN" sz="2400" dirty="0">
                  <a:solidFill>
                    <a:schemeClr val="bg1"/>
                  </a:solidFill>
                  <a:latin typeface="Helvetica Neue"/>
                  <a:cs typeface="Helvetica Neue"/>
                </a:rPr>
                <a:t>(e.g.,</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Statements,</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Knowledge</a:t>
              </a:r>
              <a:r>
                <a:rPr lang="zh-CN" altLang="en-US" sz="2400" dirty="0">
                  <a:solidFill>
                    <a:schemeClr val="bg1"/>
                  </a:solidFill>
                  <a:latin typeface="Helvetica Neue"/>
                  <a:cs typeface="Helvetica Neue"/>
                </a:rPr>
                <a:t> </a:t>
              </a:r>
              <a:r>
                <a:rPr lang="en-US" altLang="zh-CN" sz="2400" dirty="0">
                  <a:solidFill>
                    <a:schemeClr val="bg1"/>
                  </a:solidFill>
                  <a:latin typeface="Helvetica Neue"/>
                  <a:cs typeface="Helvetica Neue"/>
                </a:rPr>
                <a:t>Bases)</a:t>
              </a:r>
            </a:p>
          </p:txBody>
        </p:sp>
        <p:sp>
          <p:nvSpPr>
            <p:cNvPr id="63" name="Right Arrow 62">
              <a:extLst>
                <a:ext uri="{FF2B5EF4-FFF2-40B4-BE49-F238E27FC236}">
                  <a16:creationId xmlns:a16="http://schemas.microsoft.com/office/drawing/2014/main" id="{0663DD94-38E1-E161-D1FA-06AA0854A252}"/>
                </a:ext>
              </a:extLst>
            </p:cNvPr>
            <p:cNvSpPr/>
            <p:nvPr/>
          </p:nvSpPr>
          <p:spPr>
            <a:xfrm rot="10800000">
              <a:off x="5211462" y="3595246"/>
              <a:ext cx="3352017" cy="600664"/>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0" name="TextBox 79">
              <a:extLst>
                <a:ext uri="{FF2B5EF4-FFF2-40B4-BE49-F238E27FC236}">
                  <a16:creationId xmlns:a16="http://schemas.microsoft.com/office/drawing/2014/main" id="{82EE8799-4595-4939-C3F2-6E0A17D64A29}"/>
                </a:ext>
              </a:extLst>
            </p:cNvPr>
            <p:cNvSpPr txBox="1"/>
            <p:nvPr/>
          </p:nvSpPr>
          <p:spPr>
            <a:xfrm>
              <a:off x="5217365" y="2667464"/>
              <a:ext cx="3562194" cy="830997"/>
            </a:xfrm>
            <a:prstGeom prst="rect">
              <a:avLst/>
            </a:prstGeom>
            <a:noFill/>
          </p:spPr>
          <p:txBody>
            <a:bodyPr wrap="none" rtlCol="0">
              <a:spAutoFit/>
            </a:bodyPr>
            <a:lstStyle/>
            <a:p>
              <a:r>
                <a:rPr lang="en-US" altLang="zh-CN" sz="2400" dirty="0">
                  <a:solidFill>
                    <a:srgbClr val="C00000"/>
                  </a:solidFill>
                  <a:latin typeface="Helvetica Neue"/>
                  <a:cs typeface="Helvetica Neue"/>
                </a:rPr>
                <a:t>Source</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Heterogeneity</a:t>
              </a:r>
            </a:p>
            <a:p>
              <a:r>
                <a:rPr lang="en-US" altLang="zh-CN" sz="2400" dirty="0">
                  <a:solidFill>
                    <a:srgbClr val="C00000"/>
                  </a:solidFill>
                  <a:latin typeface="Helvetica Neue"/>
                  <a:cs typeface="Helvetica Neue"/>
                </a:rPr>
                <a:t>(e.g.,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transform</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KG</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a:t>
              </a:r>
              <a:r>
                <a:rPr lang="zh-CN" altLang="en-US" sz="2400" dirty="0">
                  <a:solidFill>
                    <a:srgbClr val="C00000"/>
                  </a:solidFill>
                  <a:latin typeface="Helvetica Neue"/>
                  <a:cs typeface="Helvetica Neue"/>
                </a:rPr>
                <a:t> </a:t>
              </a:r>
              <a:r>
                <a:rPr lang="en-US" altLang="zh-CN" sz="2400" dirty="0">
                  <a:solidFill>
                    <a:srgbClr val="C00000"/>
                  </a:solidFill>
                  <a:latin typeface="Helvetica Neue"/>
                  <a:cs typeface="Helvetica Neue"/>
                </a:rPr>
                <a:t>KB)</a:t>
              </a:r>
              <a:endParaRPr lang="en-US" sz="2400" dirty="0">
                <a:solidFill>
                  <a:srgbClr val="C00000"/>
                </a:solidFill>
                <a:latin typeface="Helvetica Neue"/>
                <a:cs typeface="Helvetica Neue"/>
              </a:endParaRPr>
            </a:p>
          </p:txBody>
        </p:sp>
      </p:grpSp>
      <p:cxnSp>
        <p:nvCxnSpPr>
          <p:cNvPr id="82" name="Elbow Connector 81">
            <a:extLst>
              <a:ext uri="{FF2B5EF4-FFF2-40B4-BE49-F238E27FC236}">
                <a16:creationId xmlns:a16="http://schemas.microsoft.com/office/drawing/2014/main" id="{5BF892C1-69CE-4904-1BA2-5170ED23B66B}"/>
              </a:ext>
            </a:extLst>
          </p:cNvPr>
          <p:cNvCxnSpPr>
            <a:cxnSpLocks/>
            <a:stCxn id="8" idx="3"/>
            <a:endCxn id="65" idx="1"/>
          </p:cNvCxnSpPr>
          <p:nvPr/>
        </p:nvCxnSpPr>
        <p:spPr>
          <a:xfrm>
            <a:off x="7140755" y="4629421"/>
            <a:ext cx="1596828" cy="522983"/>
          </a:xfrm>
          <a:prstGeom prst="bentConnector3">
            <a:avLst>
              <a:gd name="adj1" fmla="val 50000"/>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C5F5B43B-F6CB-CE4A-3D84-44D1B8CD0EB0}"/>
              </a:ext>
            </a:extLst>
          </p:cNvPr>
          <p:cNvSpPr>
            <a:spLocks noGrp="1"/>
          </p:cNvSpPr>
          <p:nvPr>
            <p:ph type="sldNum" sz="quarter" idx="11"/>
          </p:nvPr>
        </p:nvSpPr>
        <p:spPr/>
        <p:txBody>
          <a:bodyPr/>
          <a:lstStyle/>
          <a:p>
            <a:pPr>
              <a:defRPr/>
            </a:pPr>
            <a:fld id="{91F31FA6-B0B4-9940-9B47-E6B321700686}" type="slidenum">
              <a:rPr lang="en-US" smtClean="0"/>
              <a:pPr>
                <a:defRPr/>
              </a:pPr>
              <a:t>31</a:t>
            </a:fld>
            <a:endParaRPr lang="en-US"/>
          </a:p>
        </p:txBody>
      </p:sp>
      <p:sp>
        <p:nvSpPr>
          <p:cNvPr id="6" name="Content Placeholder 7">
            <a:extLst>
              <a:ext uri="{FF2B5EF4-FFF2-40B4-BE49-F238E27FC236}">
                <a16:creationId xmlns:a16="http://schemas.microsoft.com/office/drawing/2014/main" id="{2263915C-BB2E-EA71-68E9-7E86445CCF70}"/>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Yu et al. </a:t>
            </a:r>
            <a:r>
              <a:rPr lang="en-US" sz="2400" dirty="0">
                <a:highlight>
                  <a:srgbClr val="FFFF00"/>
                </a:highlight>
              </a:rPr>
              <a:t>Retrieval Augmentation</a:t>
            </a:r>
            <a:r>
              <a:rPr lang="en-US" sz="2400" dirty="0"/>
              <a:t> for Commonsense Reasoning: A Unified Approach (EMNLP’22)</a:t>
            </a:r>
          </a:p>
        </p:txBody>
      </p:sp>
      <p:sp>
        <p:nvSpPr>
          <p:cNvPr id="16" name="TextBox 15">
            <a:extLst>
              <a:ext uri="{FF2B5EF4-FFF2-40B4-BE49-F238E27FC236}">
                <a16:creationId xmlns:a16="http://schemas.microsoft.com/office/drawing/2014/main" id="{4762DB3A-6C86-9A85-7B01-3A89C28F205A}"/>
              </a:ext>
            </a:extLst>
          </p:cNvPr>
          <p:cNvSpPr txBox="1"/>
          <p:nvPr/>
        </p:nvSpPr>
        <p:spPr>
          <a:xfrm>
            <a:off x="6109613" y="6876073"/>
            <a:ext cx="11111587"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25" name="TextBox 24">
            <a:extLst>
              <a:ext uri="{FF2B5EF4-FFF2-40B4-BE49-F238E27FC236}">
                <a16:creationId xmlns:a16="http://schemas.microsoft.com/office/drawing/2014/main" id="{D2A7C795-45DD-3420-B8DC-77DB1157DB6A}"/>
              </a:ext>
            </a:extLst>
          </p:cNvPr>
          <p:cNvSpPr txBox="1"/>
          <p:nvPr/>
        </p:nvSpPr>
        <p:spPr>
          <a:xfrm>
            <a:off x="6109612" y="7500895"/>
            <a:ext cx="11111587"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spTree>
    <p:extLst>
      <p:ext uri="{BB962C8B-B14F-4D97-AF65-F5344CB8AC3E}">
        <p14:creationId xmlns:p14="http://schemas.microsoft.com/office/powerpoint/2010/main" val="2072259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solidFill>
                  <a:schemeClr val="bg2">
                    <a:lumMod val="10000"/>
                  </a:schemeClr>
                </a:solidFill>
              </a:rPr>
              <a:t>LLMs</a:t>
            </a:r>
            <a:r>
              <a:rPr lang="zh-CN" altLang="en-US" dirty="0">
                <a:solidFill>
                  <a:schemeClr val="bg2">
                    <a:lumMod val="10000"/>
                  </a:schemeClr>
                </a:solidFill>
              </a:rPr>
              <a:t> </a:t>
            </a:r>
            <a:r>
              <a:rPr lang="en-US" altLang="zh-CN" dirty="0">
                <a:solidFill>
                  <a:schemeClr val="bg2">
                    <a:lumMod val="10000"/>
                  </a:schemeClr>
                </a:solidFill>
              </a:rPr>
              <a:t>in</a:t>
            </a:r>
            <a:r>
              <a:rPr lang="zh-CN" altLang="en-US" dirty="0">
                <a:solidFill>
                  <a:schemeClr val="bg2">
                    <a:lumMod val="10000"/>
                  </a:schemeClr>
                </a:solidFill>
              </a:rPr>
              <a:t> </a:t>
            </a:r>
            <a:r>
              <a:rPr lang="en-US" altLang="zh-CN" dirty="0">
                <a:solidFill>
                  <a:schemeClr val="bg2">
                    <a:lumMod val="10000"/>
                  </a:schemeClr>
                </a:solidFill>
              </a:rPr>
              <a:t>Open-Book</a:t>
            </a:r>
            <a:r>
              <a:rPr lang="zh-CN" altLang="en-US" dirty="0">
                <a:solidFill>
                  <a:schemeClr val="bg2">
                    <a:lumMod val="10000"/>
                  </a:schemeClr>
                </a:solidFill>
              </a:rPr>
              <a:t> </a:t>
            </a:r>
            <a:r>
              <a:rPr lang="en-US" altLang="zh-CN" dirty="0">
                <a:solidFill>
                  <a:schemeClr val="bg2">
                    <a:lumMod val="10000"/>
                  </a:schemeClr>
                </a:solidFill>
              </a:rPr>
              <a:t>Framework</a:t>
            </a:r>
            <a:endParaRPr lang="en-US" dirty="0">
              <a:solidFill>
                <a:schemeClr val="bg2">
                  <a:lumMod val="10000"/>
                </a:schemeClr>
              </a:solidFill>
            </a:endParaRPr>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a:t>Open-Domain</a:t>
            </a:r>
            <a:r>
              <a:rPr lang="zh-CN" altLang="en-US" dirty="0"/>
              <a:t> </a:t>
            </a:r>
            <a:r>
              <a:rPr lang="en-US" altLang="zh-CN" dirty="0"/>
              <a:t>Question</a:t>
            </a:r>
            <a:r>
              <a:rPr lang="zh-CN" altLang="en-US" dirty="0"/>
              <a:t> </a:t>
            </a:r>
            <a:r>
              <a:rPr lang="en-US" altLang="zh-CN" dirty="0"/>
              <a:t>Answering</a:t>
            </a:r>
            <a:endParaRPr lang="en-US" dirty="0"/>
          </a:p>
        </p:txBody>
      </p:sp>
      <p:grpSp>
        <p:nvGrpSpPr>
          <p:cNvPr id="68" name="Group 67">
            <a:extLst>
              <a:ext uri="{FF2B5EF4-FFF2-40B4-BE49-F238E27FC236}">
                <a16:creationId xmlns:a16="http://schemas.microsoft.com/office/drawing/2014/main" id="{C2903697-42FA-CD7E-9B1A-D0D9C2D6E12D}"/>
              </a:ext>
            </a:extLst>
          </p:cNvPr>
          <p:cNvGrpSpPr/>
          <p:nvPr/>
        </p:nvGrpSpPr>
        <p:grpSpPr>
          <a:xfrm>
            <a:off x="949289" y="2787244"/>
            <a:ext cx="6545191" cy="4592215"/>
            <a:chOff x="267565" y="2316675"/>
            <a:chExt cx="6545191" cy="4592215"/>
          </a:xfrm>
        </p:grpSpPr>
        <p:sp>
          <p:nvSpPr>
            <p:cNvPr id="50" name="Rectangle 49">
              <a:extLst>
                <a:ext uri="{FF2B5EF4-FFF2-40B4-BE49-F238E27FC236}">
                  <a16:creationId xmlns:a16="http://schemas.microsoft.com/office/drawing/2014/main" id="{41901B90-2183-0D14-4742-0583343747C7}"/>
                </a:ext>
              </a:extLst>
            </p:cNvPr>
            <p:cNvSpPr/>
            <p:nvPr/>
          </p:nvSpPr>
          <p:spPr>
            <a:xfrm>
              <a:off x="2816966" y="3874433"/>
              <a:ext cx="1663930"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4" name="Rounded Rectangle 23">
              <a:extLst>
                <a:ext uri="{FF2B5EF4-FFF2-40B4-BE49-F238E27FC236}">
                  <a16:creationId xmlns:a16="http://schemas.microsoft.com/office/drawing/2014/main" id="{40D0A0C9-6E59-AFFA-911F-D1D153938A55}"/>
                </a:ext>
              </a:extLst>
            </p:cNvPr>
            <p:cNvSpPr/>
            <p:nvPr/>
          </p:nvSpPr>
          <p:spPr>
            <a:xfrm>
              <a:off x="2458560" y="2316675"/>
              <a:ext cx="2094344" cy="820468"/>
            </a:xfrm>
            <a:prstGeom prst="roundRect">
              <a:avLst>
                <a:gd name="adj" fmla="val 9968"/>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dirty="0">
                  <a:solidFill>
                    <a:schemeClr val="bg1"/>
                  </a:solidFill>
                  <a:latin typeface="Helvetica Neue"/>
                  <a:cs typeface="Helvetica Neue"/>
                </a:rPr>
                <a:t>Wikipedia</a:t>
              </a:r>
              <a:endParaRPr lang="en-US" sz="2800" dirty="0">
                <a:solidFill>
                  <a:schemeClr val="bg1"/>
                </a:solidFill>
                <a:latin typeface="Helvetica Neue"/>
                <a:cs typeface="Helvetica Neue"/>
              </a:endParaRPr>
            </a:p>
          </p:txBody>
        </p:sp>
        <p:sp>
          <p:nvSpPr>
            <p:cNvPr id="25" name="Rectangle 24">
              <a:extLst>
                <a:ext uri="{FF2B5EF4-FFF2-40B4-BE49-F238E27FC236}">
                  <a16:creationId xmlns:a16="http://schemas.microsoft.com/office/drawing/2014/main" id="{24D0615A-CC3C-6F10-7500-6C05D7BC62A9}"/>
                </a:ext>
              </a:extLst>
            </p:cNvPr>
            <p:cNvSpPr/>
            <p:nvPr/>
          </p:nvSpPr>
          <p:spPr>
            <a:xfrm>
              <a:off x="267565" y="4721971"/>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Question</a:t>
              </a:r>
              <a:endParaRPr lang="en-US" sz="2500" dirty="0">
                <a:latin typeface="Helvetica Neue"/>
                <a:cs typeface="Helvetica Neue"/>
              </a:endParaRPr>
            </a:p>
          </p:txBody>
        </p:sp>
        <p:sp>
          <p:nvSpPr>
            <p:cNvPr id="26" name="Rectangle 25">
              <a:extLst>
                <a:ext uri="{FF2B5EF4-FFF2-40B4-BE49-F238E27FC236}">
                  <a16:creationId xmlns:a16="http://schemas.microsoft.com/office/drawing/2014/main" id="{D15E1480-E9FE-6041-B435-636A507FECF2}"/>
                </a:ext>
              </a:extLst>
            </p:cNvPr>
            <p:cNvSpPr/>
            <p:nvPr/>
          </p:nvSpPr>
          <p:spPr>
            <a:xfrm>
              <a:off x="5148825" y="4721971"/>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Answer</a:t>
              </a:r>
              <a:endParaRPr lang="en-US" sz="2500" dirty="0">
                <a:latin typeface="Helvetica Neue"/>
                <a:cs typeface="Helvetica Neue"/>
              </a:endParaRPr>
            </a:p>
          </p:txBody>
        </p:sp>
        <p:sp>
          <p:nvSpPr>
            <p:cNvPr id="27" name="Rounded Rectangle 26">
              <a:extLst>
                <a:ext uri="{FF2B5EF4-FFF2-40B4-BE49-F238E27FC236}">
                  <a16:creationId xmlns:a16="http://schemas.microsoft.com/office/drawing/2014/main" id="{846DF2B6-58B0-D298-65B7-32D65B3BB6E9}"/>
                </a:ext>
              </a:extLst>
            </p:cNvPr>
            <p:cNvSpPr/>
            <p:nvPr/>
          </p:nvSpPr>
          <p:spPr>
            <a:xfrm>
              <a:off x="297908" y="3305003"/>
              <a:ext cx="1816331"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Retriever</a:t>
              </a:r>
            </a:p>
          </p:txBody>
        </p:sp>
        <p:cxnSp>
          <p:nvCxnSpPr>
            <p:cNvPr id="30" name="Straight Arrow Connector 29">
              <a:extLst>
                <a:ext uri="{FF2B5EF4-FFF2-40B4-BE49-F238E27FC236}">
                  <a16:creationId xmlns:a16="http://schemas.microsoft.com/office/drawing/2014/main" id="{2C8A643A-F9DC-3B6D-B5EE-386F24FC5C65}"/>
                </a:ext>
              </a:extLst>
            </p:cNvPr>
            <p:cNvCxnSpPr>
              <a:cxnSpLocks/>
              <a:stCxn id="25" idx="0"/>
              <a:endCxn id="27" idx="2"/>
            </p:cNvCxnSpPr>
            <p:nvPr/>
          </p:nvCxnSpPr>
          <p:spPr>
            <a:xfrm flipV="1">
              <a:off x="1206074" y="4130834"/>
              <a:ext cx="0" cy="591137"/>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2564905D-62FF-FBA8-CF0F-61B5C4F32B14}"/>
                </a:ext>
              </a:extLst>
            </p:cNvPr>
            <p:cNvCxnSpPr>
              <a:cxnSpLocks/>
              <a:stCxn id="24" idx="2"/>
              <a:endCxn id="49" idx="0"/>
            </p:cNvCxnSpPr>
            <p:nvPr/>
          </p:nvCxnSpPr>
          <p:spPr>
            <a:xfrm>
              <a:off x="3505732" y="3137143"/>
              <a:ext cx="4187" cy="580776"/>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31">
              <a:extLst>
                <a:ext uri="{FF2B5EF4-FFF2-40B4-BE49-F238E27FC236}">
                  <a16:creationId xmlns:a16="http://schemas.microsoft.com/office/drawing/2014/main" id="{FA594664-2C87-AE39-B979-8E5D63CE4BA7}"/>
                </a:ext>
              </a:extLst>
            </p:cNvPr>
            <p:cNvCxnSpPr>
              <a:cxnSpLocks/>
              <a:stCxn id="27" idx="0"/>
              <a:endCxn id="24" idx="1"/>
            </p:cNvCxnSpPr>
            <p:nvPr/>
          </p:nvCxnSpPr>
          <p:spPr>
            <a:xfrm rot="5400000" flipH="1" flipV="1">
              <a:off x="1543270" y="2389713"/>
              <a:ext cx="578094" cy="1252486"/>
            </a:xfrm>
            <a:prstGeom prst="bentConnector2">
              <a:avLst/>
            </a:prstGeom>
            <a:ln w="28575" cmpd="sng">
              <a:solidFill>
                <a:schemeClr val="accent6"/>
              </a:solidFill>
              <a:prstDash val="sysDash"/>
            </a:ln>
            <a:effectLst/>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59321970-8BC4-0172-FDB1-0901571B8A2D}"/>
                </a:ext>
              </a:extLst>
            </p:cNvPr>
            <p:cNvSpPr/>
            <p:nvPr/>
          </p:nvSpPr>
          <p:spPr>
            <a:xfrm>
              <a:off x="2710422" y="6083059"/>
              <a:ext cx="1877018"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p>
          </p:txBody>
        </p:sp>
        <p:cxnSp>
          <p:nvCxnSpPr>
            <p:cNvPr id="34" name="Straight Arrow Connector 33">
              <a:extLst>
                <a:ext uri="{FF2B5EF4-FFF2-40B4-BE49-F238E27FC236}">
                  <a16:creationId xmlns:a16="http://schemas.microsoft.com/office/drawing/2014/main" id="{9F75C2A1-2377-7024-FAC9-DB480FCEBFF8}"/>
                </a:ext>
              </a:extLst>
            </p:cNvPr>
            <p:cNvCxnSpPr>
              <a:cxnSpLocks/>
              <a:stCxn id="50" idx="2"/>
              <a:endCxn id="33" idx="0"/>
            </p:cNvCxnSpPr>
            <p:nvPr/>
          </p:nvCxnSpPr>
          <p:spPr>
            <a:xfrm>
              <a:off x="3648931" y="5672960"/>
              <a:ext cx="0" cy="410099"/>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Elbow Connector 34">
              <a:extLst>
                <a:ext uri="{FF2B5EF4-FFF2-40B4-BE49-F238E27FC236}">
                  <a16:creationId xmlns:a16="http://schemas.microsoft.com/office/drawing/2014/main" id="{0969DEA1-51A9-5D84-A59E-7DDF94F3726C}"/>
                </a:ext>
              </a:extLst>
            </p:cNvPr>
            <p:cNvCxnSpPr>
              <a:cxnSpLocks/>
              <a:stCxn id="25" idx="2"/>
              <a:endCxn id="33" idx="1"/>
            </p:cNvCxnSpPr>
            <p:nvPr/>
          </p:nvCxnSpPr>
          <p:spPr>
            <a:xfrm rot="16200000" flipH="1">
              <a:off x="1546376" y="5331929"/>
              <a:ext cx="823744" cy="150434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Elbow Connector 35">
              <a:extLst>
                <a:ext uri="{FF2B5EF4-FFF2-40B4-BE49-F238E27FC236}">
                  <a16:creationId xmlns:a16="http://schemas.microsoft.com/office/drawing/2014/main" id="{7C4EF74F-2853-E662-E205-80A78DCEA758}"/>
                </a:ext>
              </a:extLst>
            </p:cNvPr>
            <p:cNvCxnSpPr>
              <a:cxnSpLocks/>
              <a:stCxn id="33" idx="3"/>
              <a:endCxn id="26" idx="2"/>
            </p:cNvCxnSpPr>
            <p:nvPr/>
          </p:nvCxnSpPr>
          <p:spPr>
            <a:xfrm flipV="1">
              <a:off x="4587440" y="5672231"/>
              <a:ext cx="1393351" cy="823744"/>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D1610DDE-47B3-7DE9-5820-E4C6AC6A3935}"/>
                </a:ext>
              </a:extLst>
            </p:cNvPr>
            <p:cNvSpPr/>
            <p:nvPr/>
          </p:nvSpPr>
          <p:spPr>
            <a:xfrm>
              <a:off x="2745233" y="3795003"/>
              <a:ext cx="1663930"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49" name="Rectangle 48">
              <a:extLst>
                <a:ext uri="{FF2B5EF4-FFF2-40B4-BE49-F238E27FC236}">
                  <a16:creationId xmlns:a16="http://schemas.microsoft.com/office/drawing/2014/main" id="{E17D1D28-3E7F-1C92-E501-EC570D3C795C}"/>
                </a:ext>
              </a:extLst>
            </p:cNvPr>
            <p:cNvSpPr/>
            <p:nvPr/>
          </p:nvSpPr>
          <p:spPr>
            <a:xfrm>
              <a:off x="2677954" y="3717919"/>
              <a:ext cx="1663930"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500" b="1" dirty="0">
                  <a:solidFill>
                    <a:schemeClr val="bg2">
                      <a:lumMod val="10000"/>
                    </a:schemeClr>
                  </a:solidFill>
                  <a:latin typeface="Helvetica Neue"/>
                  <a:cs typeface="Helvetica Neue"/>
                </a:rPr>
                <a:t>Retrieved</a:t>
              </a:r>
              <a:r>
                <a:rPr lang="zh-CN" altLang="en-US" sz="2500" b="1" dirty="0">
                  <a:solidFill>
                    <a:schemeClr val="bg2">
                      <a:lumMod val="10000"/>
                    </a:schemeClr>
                  </a:solidFill>
                  <a:latin typeface="Helvetica Neue"/>
                  <a:cs typeface="Helvetica Neue"/>
                </a:rPr>
                <a:t> </a:t>
              </a:r>
              <a:r>
                <a:rPr lang="en-US" altLang="zh-CN" sz="2500" b="1" dirty="0">
                  <a:solidFill>
                    <a:schemeClr val="bg2">
                      <a:lumMod val="10000"/>
                    </a:schemeClr>
                  </a:solidFill>
                  <a:latin typeface="Helvetica Neue"/>
                  <a:cs typeface="Helvetica Neue"/>
                </a:rPr>
                <a:t>passages</a:t>
              </a:r>
              <a:endParaRPr lang="en-US" sz="2500" b="1" dirty="0">
                <a:solidFill>
                  <a:schemeClr val="bg2">
                    <a:lumMod val="10000"/>
                  </a:schemeClr>
                </a:solidFill>
                <a:latin typeface="Helvetica Neue"/>
                <a:cs typeface="Helvetica Neue"/>
              </a:endParaRPr>
            </a:p>
          </p:txBody>
        </p:sp>
      </p:grpSp>
      <p:grpSp>
        <p:nvGrpSpPr>
          <p:cNvPr id="100" name="Group 99">
            <a:extLst>
              <a:ext uri="{FF2B5EF4-FFF2-40B4-BE49-F238E27FC236}">
                <a16:creationId xmlns:a16="http://schemas.microsoft.com/office/drawing/2014/main" id="{37264842-47BA-A995-AB4A-38217EC21BE8}"/>
              </a:ext>
            </a:extLst>
          </p:cNvPr>
          <p:cNvGrpSpPr/>
          <p:nvPr/>
        </p:nvGrpSpPr>
        <p:grpSpPr>
          <a:xfrm>
            <a:off x="8731177" y="2955355"/>
            <a:ext cx="6545191" cy="4418960"/>
            <a:chOff x="8904470" y="2207465"/>
            <a:chExt cx="6545191" cy="4418960"/>
          </a:xfrm>
        </p:grpSpPr>
        <p:sp>
          <p:nvSpPr>
            <p:cNvPr id="70" name="Rectangle 69">
              <a:extLst>
                <a:ext uri="{FF2B5EF4-FFF2-40B4-BE49-F238E27FC236}">
                  <a16:creationId xmlns:a16="http://schemas.microsoft.com/office/drawing/2014/main" id="{940B510B-8E75-90E2-63A7-CC962E95AF45}"/>
                </a:ext>
              </a:extLst>
            </p:cNvPr>
            <p:cNvSpPr/>
            <p:nvPr/>
          </p:nvSpPr>
          <p:spPr>
            <a:xfrm>
              <a:off x="11375342" y="3595769"/>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72" name="Rectangle 71">
              <a:extLst>
                <a:ext uri="{FF2B5EF4-FFF2-40B4-BE49-F238E27FC236}">
                  <a16:creationId xmlns:a16="http://schemas.microsoft.com/office/drawing/2014/main" id="{E8C7D88D-7854-91E9-4939-DFA1766A7D28}"/>
                </a:ext>
              </a:extLst>
            </p:cNvPr>
            <p:cNvSpPr/>
            <p:nvPr/>
          </p:nvSpPr>
          <p:spPr>
            <a:xfrm>
              <a:off x="8904470" y="4439506"/>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Question</a:t>
              </a:r>
              <a:endParaRPr lang="en-US" sz="2500" dirty="0">
                <a:latin typeface="Helvetica Neue"/>
                <a:cs typeface="Helvetica Neue"/>
              </a:endParaRPr>
            </a:p>
          </p:txBody>
        </p:sp>
        <p:sp>
          <p:nvSpPr>
            <p:cNvPr id="73" name="Rectangle 72">
              <a:extLst>
                <a:ext uri="{FF2B5EF4-FFF2-40B4-BE49-F238E27FC236}">
                  <a16:creationId xmlns:a16="http://schemas.microsoft.com/office/drawing/2014/main" id="{BB2994C3-BEF6-CAAE-C748-65FCDADF8E6C}"/>
                </a:ext>
              </a:extLst>
            </p:cNvPr>
            <p:cNvSpPr/>
            <p:nvPr/>
          </p:nvSpPr>
          <p:spPr>
            <a:xfrm>
              <a:off x="13785730" y="4439506"/>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500" dirty="0">
                  <a:latin typeface="Helvetica Neue"/>
                  <a:cs typeface="Helvetica Neue"/>
                </a:rPr>
                <a:t>Answer</a:t>
              </a:r>
              <a:endParaRPr lang="en-US" sz="2500" dirty="0">
                <a:latin typeface="Helvetica Neue"/>
                <a:cs typeface="Helvetica Neue"/>
              </a:endParaRPr>
            </a:p>
          </p:txBody>
        </p:sp>
        <p:sp>
          <p:nvSpPr>
            <p:cNvPr id="74" name="Rounded Rectangle 73">
              <a:extLst>
                <a:ext uri="{FF2B5EF4-FFF2-40B4-BE49-F238E27FC236}">
                  <a16:creationId xmlns:a16="http://schemas.microsoft.com/office/drawing/2014/main" id="{9690C3BB-43D1-4D2B-BD85-911DA4B549C6}"/>
                </a:ext>
              </a:extLst>
            </p:cNvPr>
            <p:cNvSpPr/>
            <p:nvPr/>
          </p:nvSpPr>
          <p:spPr>
            <a:xfrm>
              <a:off x="10144430" y="2207465"/>
              <a:ext cx="1816331" cy="825831"/>
            </a:xfrm>
            <a:prstGeom prst="roundRect">
              <a:avLst>
                <a:gd name="adj" fmla="val 6127"/>
              </a:avLst>
            </a:prstGeom>
            <a:solidFill>
              <a:srgbClr val="C00000"/>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rgbClr val="FFFFFF"/>
                  </a:solidFill>
                  <a:latin typeface="Helvetica Neue"/>
                  <a:cs typeface="Helvetica Neue"/>
                </a:rPr>
                <a:t>GPT-3</a:t>
              </a:r>
            </a:p>
          </p:txBody>
        </p:sp>
        <p:sp>
          <p:nvSpPr>
            <p:cNvPr id="78" name="Rounded Rectangle 77">
              <a:extLst>
                <a:ext uri="{FF2B5EF4-FFF2-40B4-BE49-F238E27FC236}">
                  <a16:creationId xmlns:a16="http://schemas.microsoft.com/office/drawing/2014/main" id="{04E33507-AB21-1E17-03CF-2121E0507AF4}"/>
                </a:ext>
              </a:extLst>
            </p:cNvPr>
            <p:cNvSpPr/>
            <p:nvPr/>
          </p:nvSpPr>
          <p:spPr>
            <a:xfrm>
              <a:off x="11347327" y="5800594"/>
              <a:ext cx="1877018" cy="82583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400" b="1" dirty="0">
                  <a:solidFill>
                    <a:schemeClr val="tx1"/>
                  </a:solidFill>
                  <a:latin typeface="Helvetica Neue"/>
                  <a:cs typeface="Helvetica Neue"/>
                </a:rPr>
                <a:t>Reader</a:t>
              </a:r>
              <a:endParaRPr lang="en-US" altLang="zh-CN" sz="2400" b="1" dirty="0">
                <a:solidFill>
                  <a:schemeClr val="bg1"/>
                </a:solidFill>
                <a:latin typeface="Helvetica Neue"/>
                <a:cs typeface="Helvetica Neue"/>
              </a:endParaRPr>
            </a:p>
          </p:txBody>
        </p:sp>
        <p:cxnSp>
          <p:nvCxnSpPr>
            <p:cNvPr id="79" name="Straight Arrow Connector 78">
              <a:extLst>
                <a:ext uri="{FF2B5EF4-FFF2-40B4-BE49-F238E27FC236}">
                  <a16:creationId xmlns:a16="http://schemas.microsoft.com/office/drawing/2014/main" id="{CC9459BC-0C55-C841-7B20-CE6365460FA3}"/>
                </a:ext>
              </a:extLst>
            </p:cNvPr>
            <p:cNvCxnSpPr>
              <a:cxnSpLocks/>
              <a:stCxn id="70" idx="2"/>
              <a:endCxn id="78" idx="0"/>
            </p:cNvCxnSpPr>
            <p:nvPr/>
          </p:nvCxnSpPr>
          <p:spPr>
            <a:xfrm>
              <a:off x="12283508" y="5394296"/>
              <a:ext cx="2328" cy="40629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0" name="Elbow Connector 79">
              <a:extLst>
                <a:ext uri="{FF2B5EF4-FFF2-40B4-BE49-F238E27FC236}">
                  <a16:creationId xmlns:a16="http://schemas.microsoft.com/office/drawing/2014/main" id="{2101CDEF-1DFC-CE88-26CE-6196C41D3259}"/>
                </a:ext>
              </a:extLst>
            </p:cNvPr>
            <p:cNvCxnSpPr>
              <a:cxnSpLocks/>
              <a:stCxn id="72" idx="2"/>
              <a:endCxn id="78" idx="1"/>
            </p:cNvCxnSpPr>
            <p:nvPr/>
          </p:nvCxnSpPr>
          <p:spPr>
            <a:xfrm rot="16200000" flipH="1">
              <a:off x="10183281" y="5049464"/>
              <a:ext cx="823744" cy="150434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1" name="Elbow Connector 80">
              <a:extLst>
                <a:ext uri="{FF2B5EF4-FFF2-40B4-BE49-F238E27FC236}">
                  <a16:creationId xmlns:a16="http://schemas.microsoft.com/office/drawing/2014/main" id="{E61CC4E2-F8AB-4303-FDAD-60C7E1BCF02D}"/>
                </a:ext>
              </a:extLst>
            </p:cNvPr>
            <p:cNvCxnSpPr>
              <a:cxnSpLocks/>
              <a:stCxn id="78" idx="3"/>
              <a:endCxn id="73" idx="2"/>
            </p:cNvCxnSpPr>
            <p:nvPr/>
          </p:nvCxnSpPr>
          <p:spPr>
            <a:xfrm flipV="1">
              <a:off x="13224345" y="5389766"/>
              <a:ext cx="1393351" cy="823744"/>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82" name="Rectangle 81">
              <a:extLst>
                <a:ext uri="{FF2B5EF4-FFF2-40B4-BE49-F238E27FC236}">
                  <a16:creationId xmlns:a16="http://schemas.microsoft.com/office/drawing/2014/main" id="{85F034C5-FF88-DC51-241E-A36F3615DBAA}"/>
                </a:ext>
              </a:extLst>
            </p:cNvPr>
            <p:cNvSpPr/>
            <p:nvPr/>
          </p:nvSpPr>
          <p:spPr>
            <a:xfrm>
              <a:off x="11303609" y="3516339"/>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83" name="Rectangle 82">
              <a:extLst>
                <a:ext uri="{FF2B5EF4-FFF2-40B4-BE49-F238E27FC236}">
                  <a16:creationId xmlns:a16="http://schemas.microsoft.com/office/drawing/2014/main" id="{6CFF8FD4-586B-5C69-BC14-5211D0896F8F}"/>
                </a:ext>
              </a:extLst>
            </p:cNvPr>
            <p:cNvSpPr/>
            <p:nvPr/>
          </p:nvSpPr>
          <p:spPr>
            <a:xfrm>
              <a:off x="11236330" y="3439255"/>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2500" b="1" dirty="0">
                  <a:solidFill>
                    <a:srgbClr val="C00000"/>
                  </a:solidFill>
                  <a:latin typeface="Helvetica Neue"/>
                  <a:cs typeface="Helvetica Neue"/>
                </a:rPr>
                <a:t>Generated</a:t>
              </a:r>
              <a:r>
                <a:rPr lang="zh-CN" altLang="en-US" sz="2500" b="1" dirty="0">
                  <a:solidFill>
                    <a:schemeClr val="bg2">
                      <a:lumMod val="10000"/>
                    </a:schemeClr>
                  </a:solidFill>
                  <a:latin typeface="Helvetica Neue"/>
                  <a:cs typeface="Helvetica Neue"/>
                </a:rPr>
                <a:t> </a:t>
              </a:r>
              <a:r>
                <a:rPr lang="en-US" altLang="zh-CN" sz="2500" b="1" dirty="0">
                  <a:solidFill>
                    <a:schemeClr val="bg2">
                      <a:lumMod val="10000"/>
                    </a:schemeClr>
                  </a:solidFill>
                  <a:latin typeface="Helvetica Neue"/>
                  <a:cs typeface="Helvetica Neue"/>
                </a:rPr>
                <a:t>passages</a:t>
              </a:r>
              <a:endParaRPr lang="en-US" sz="2500" b="1" dirty="0">
                <a:solidFill>
                  <a:schemeClr val="bg2">
                    <a:lumMod val="10000"/>
                  </a:schemeClr>
                </a:solidFill>
                <a:latin typeface="Helvetica Neue"/>
                <a:cs typeface="Helvetica Neue"/>
              </a:endParaRPr>
            </a:p>
          </p:txBody>
        </p:sp>
        <p:cxnSp>
          <p:nvCxnSpPr>
            <p:cNvPr id="89" name="Elbow Connector 88">
              <a:extLst>
                <a:ext uri="{FF2B5EF4-FFF2-40B4-BE49-F238E27FC236}">
                  <a16:creationId xmlns:a16="http://schemas.microsoft.com/office/drawing/2014/main" id="{861763FA-09D5-AD32-3ECD-927E7A9B886D}"/>
                </a:ext>
              </a:extLst>
            </p:cNvPr>
            <p:cNvCxnSpPr>
              <a:cxnSpLocks/>
              <a:stCxn id="72" idx="0"/>
              <a:endCxn id="74" idx="1"/>
            </p:cNvCxnSpPr>
            <p:nvPr/>
          </p:nvCxnSpPr>
          <p:spPr>
            <a:xfrm rot="5400000" flipH="1" flipV="1">
              <a:off x="9084142" y="3379219"/>
              <a:ext cx="1819125" cy="301451"/>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Elbow Connector 92">
              <a:extLst>
                <a:ext uri="{FF2B5EF4-FFF2-40B4-BE49-F238E27FC236}">
                  <a16:creationId xmlns:a16="http://schemas.microsoft.com/office/drawing/2014/main" id="{523C0F7A-67A9-9149-5CA0-60516DA9A25A}"/>
                </a:ext>
              </a:extLst>
            </p:cNvPr>
            <p:cNvCxnSpPr>
              <a:cxnSpLocks/>
              <a:stCxn id="74" idx="3"/>
              <a:endCxn id="83" idx="0"/>
            </p:cNvCxnSpPr>
            <p:nvPr/>
          </p:nvCxnSpPr>
          <p:spPr>
            <a:xfrm>
              <a:off x="11960761" y="2620381"/>
              <a:ext cx="183735" cy="818874"/>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5" name="Slide Number Placeholder 4">
            <a:extLst>
              <a:ext uri="{FF2B5EF4-FFF2-40B4-BE49-F238E27FC236}">
                <a16:creationId xmlns:a16="http://schemas.microsoft.com/office/drawing/2014/main" id="{EEF7988D-6E04-A449-89F5-0B33C177C813}"/>
              </a:ext>
            </a:extLst>
          </p:cNvPr>
          <p:cNvSpPr>
            <a:spLocks noGrp="1"/>
          </p:cNvSpPr>
          <p:nvPr>
            <p:ph type="sldNum" sz="quarter" idx="11"/>
          </p:nvPr>
        </p:nvSpPr>
        <p:spPr/>
        <p:txBody>
          <a:bodyPr/>
          <a:lstStyle/>
          <a:p>
            <a:pPr>
              <a:defRPr/>
            </a:pPr>
            <a:fld id="{91F31FA6-B0B4-9940-9B47-E6B321700686}" type="slidenum">
              <a:rPr lang="en-US" smtClean="0"/>
              <a:pPr>
                <a:defRPr/>
              </a:pPr>
              <a:t>32</a:t>
            </a:fld>
            <a:endParaRPr lang="en-US"/>
          </a:p>
        </p:txBody>
      </p:sp>
    </p:spTree>
    <p:extLst>
      <p:ext uri="{BB962C8B-B14F-4D97-AF65-F5344CB8AC3E}">
        <p14:creationId xmlns:p14="http://schemas.microsoft.com/office/powerpoint/2010/main" val="2143265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300" fill="hold"/>
                                        <p:tgtEl>
                                          <p:spTgt spid="100"/>
                                        </p:tgtEl>
                                        <p:attrNameLst>
                                          <p:attrName>ppt_w</p:attrName>
                                        </p:attrNameLst>
                                      </p:cBhvr>
                                      <p:tavLst>
                                        <p:tav tm="0">
                                          <p:val>
                                            <p:fltVal val="0"/>
                                          </p:val>
                                        </p:tav>
                                        <p:tav tm="100000">
                                          <p:val>
                                            <p:strVal val="#ppt_w"/>
                                          </p:val>
                                        </p:tav>
                                      </p:tavLst>
                                    </p:anim>
                                    <p:anim calcmode="lin" valueType="num">
                                      <p:cBhvr>
                                        <p:cTn id="8" dur="300" fill="hold"/>
                                        <p:tgtEl>
                                          <p:spTgt spid="100"/>
                                        </p:tgtEl>
                                        <p:attrNameLst>
                                          <p:attrName>ppt_h</p:attrName>
                                        </p:attrNameLst>
                                      </p:cBhvr>
                                      <p:tavLst>
                                        <p:tav tm="0">
                                          <p:val>
                                            <p:fltVal val="0"/>
                                          </p:val>
                                        </p:tav>
                                        <p:tav tm="100000">
                                          <p:val>
                                            <p:strVal val="#ppt_h"/>
                                          </p:val>
                                        </p:tav>
                                      </p:tavLst>
                                    </p:anim>
                                    <p:animEffect transition="in" filter="fade">
                                      <p:cBhvr>
                                        <p:cTn id="9" dur="3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8DBC4CF3-D20D-8535-98EF-45CF2364C7CB}"/>
              </a:ext>
            </a:extLst>
          </p:cNvPr>
          <p:cNvGrpSpPr/>
          <p:nvPr/>
        </p:nvGrpSpPr>
        <p:grpSpPr>
          <a:xfrm>
            <a:off x="325718" y="937235"/>
            <a:ext cx="5736693" cy="5047136"/>
            <a:chOff x="112684" y="1577340"/>
            <a:chExt cx="5736693" cy="5047136"/>
          </a:xfrm>
        </p:grpSpPr>
        <p:sp>
          <p:nvSpPr>
            <p:cNvPr id="5" name="Rounded Rectangle 4">
              <a:extLst>
                <a:ext uri="{FF2B5EF4-FFF2-40B4-BE49-F238E27FC236}">
                  <a16:creationId xmlns:a16="http://schemas.microsoft.com/office/drawing/2014/main" id="{14071964-0ABC-5DD1-135B-72F7861D112E}"/>
                </a:ext>
              </a:extLst>
            </p:cNvPr>
            <p:cNvSpPr/>
            <p:nvPr/>
          </p:nvSpPr>
          <p:spPr>
            <a:xfrm>
              <a:off x="2097850" y="3656678"/>
              <a:ext cx="1816331" cy="1782858"/>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endParaRPr lang="en-US" sz="24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FA4896C0-1139-4F40-03FA-CF9EABF70A2D}"/>
                </a:ext>
              </a:extLst>
            </p:cNvPr>
            <p:cNvSpPr txBox="1"/>
            <p:nvPr/>
          </p:nvSpPr>
          <p:spPr>
            <a:xfrm>
              <a:off x="162653" y="1577340"/>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7" name="TextBox 6">
              <a:extLst>
                <a:ext uri="{FF2B5EF4-FFF2-40B4-BE49-F238E27FC236}">
                  <a16:creationId xmlns:a16="http://schemas.microsoft.com/office/drawing/2014/main" id="{FDC3EEFA-B0CE-037B-96F8-93F37B8FC3FC}"/>
                </a:ext>
              </a:extLst>
            </p:cNvPr>
            <p:cNvSpPr txBox="1"/>
            <p:nvPr/>
          </p:nvSpPr>
          <p:spPr>
            <a:xfrm>
              <a:off x="1713547" y="6162811"/>
              <a:ext cx="2584936" cy="461665"/>
            </a:xfrm>
            <a:prstGeom prst="rect">
              <a:avLst/>
            </a:prstGeom>
            <a:noFill/>
          </p:spPr>
          <p:txBody>
            <a:bodyPr wrap="square">
              <a:spAutoFit/>
            </a:bodyPr>
            <a:lstStyle/>
            <a:p>
              <a:pPr algn="ct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Albert</a:t>
              </a:r>
              <a:r>
                <a:rPr lang="zh-CN" altLang="en-US"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Einstein.</a:t>
              </a:r>
              <a:endParaRPr lang="en-US" sz="2400" dirty="0">
                <a:latin typeface="Colfax" panose="020B0304000000010002" pitchFamily="34" charset="0"/>
              </a:endParaRPr>
            </a:p>
          </p:txBody>
        </p:sp>
        <p:cxnSp>
          <p:nvCxnSpPr>
            <p:cNvPr id="8" name="Straight Arrow Connector 7">
              <a:extLst>
                <a:ext uri="{FF2B5EF4-FFF2-40B4-BE49-F238E27FC236}">
                  <a16:creationId xmlns:a16="http://schemas.microsoft.com/office/drawing/2014/main" id="{59A34056-00BE-6784-EB30-CC864BC157AB}"/>
                </a:ext>
              </a:extLst>
            </p:cNvPr>
            <p:cNvCxnSpPr>
              <a:cxnSpLocks/>
              <a:stCxn id="6" idx="2"/>
              <a:endCxn id="5" idx="0"/>
            </p:cNvCxnSpPr>
            <p:nvPr/>
          </p:nvCxnSpPr>
          <p:spPr>
            <a:xfrm>
              <a:off x="3006015" y="2039005"/>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14C3BBD-A23E-09FC-C573-F680246B4ED1}"/>
                </a:ext>
              </a:extLst>
            </p:cNvPr>
            <p:cNvCxnSpPr>
              <a:cxnSpLocks/>
              <a:stCxn id="5" idx="2"/>
              <a:endCxn id="7" idx="0"/>
            </p:cNvCxnSpPr>
            <p:nvPr/>
          </p:nvCxnSpPr>
          <p:spPr>
            <a:xfrm flipH="1">
              <a:off x="3006015" y="5439536"/>
              <a:ext cx="1" cy="72327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 name="Picture 2" descr="Red and green check mark icons Royalty Free Vector Image">
              <a:extLst>
                <a:ext uri="{FF2B5EF4-FFF2-40B4-BE49-F238E27FC236}">
                  <a16:creationId xmlns:a16="http://schemas.microsoft.com/office/drawing/2014/main" id="{DBD3E331-707E-9213-0F76-550E6696DD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4" t="17250" r="53138" b="26920"/>
            <a:stretch/>
          </p:blipFill>
          <p:spPr bwMode="auto">
            <a:xfrm>
              <a:off x="4195295" y="6211080"/>
              <a:ext cx="366276" cy="3651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127917A-F276-8F2D-5E25-E33AB6D1D266}"/>
                </a:ext>
              </a:extLst>
            </p:cNvPr>
            <p:cNvSpPr txBox="1"/>
            <p:nvPr/>
          </p:nvSpPr>
          <p:spPr>
            <a:xfrm>
              <a:off x="112684" y="2340933"/>
              <a:ext cx="2797885" cy="954107"/>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Answer:</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grpSp>
        <p:nvGrpSpPr>
          <p:cNvPr id="59" name="Group 58">
            <a:extLst>
              <a:ext uri="{FF2B5EF4-FFF2-40B4-BE49-F238E27FC236}">
                <a16:creationId xmlns:a16="http://schemas.microsoft.com/office/drawing/2014/main" id="{0C09E653-6089-35E8-C3BB-A9AC8BA7ECAC}"/>
              </a:ext>
            </a:extLst>
          </p:cNvPr>
          <p:cNvGrpSpPr/>
          <p:nvPr/>
        </p:nvGrpSpPr>
        <p:grpSpPr>
          <a:xfrm>
            <a:off x="4964330" y="937235"/>
            <a:ext cx="11291670" cy="5051737"/>
            <a:chOff x="4964330" y="1770509"/>
            <a:chExt cx="11291670" cy="5051737"/>
          </a:xfrm>
        </p:grpSpPr>
        <p:sp>
          <p:nvSpPr>
            <p:cNvPr id="11" name="Rounded Rectangle 10">
              <a:extLst>
                <a:ext uri="{FF2B5EF4-FFF2-40B4-BE49-F238E27FC236}">
                  <a16:creationId xmlns:a16="http://schemas.microsoft.com/office/drawing/2014/main" id="{76A64DD0-0D59-62A2-EAC7-565E609FBD6E}"/>
                </a:ext>
              </a:extLst>
            </p:cNvPr>
            <p:cNvSpPr/>
            <p:nvPr/>
          </p:nvSpPr>
          <p:spPr>
            <a:xfrm>
              <a:off x="8803328" y="3849847"/>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sp>
          <p:nvSpPr>
            <p:cNvPr id="13" name="TextBox 12">
              <a:extLst>
                <a:ext uri="{FF2B5EF4-FFF2-40B4-BE49-F238E27FC236}">
                  <a16:creationId xmlns:a16="http://schemas.microsoft.com/office/drawing/2014/main" id="{F0267471-55F9-0B08-8D91-5FE688A57641}"/>
                </a:ext>
              </a:extLst>
            </p:cNvPr>
            <p:cNvSpPr txBox="1"/>
            <p:nvPr/>
          </p:nvSpPr>
          <p:spPr>
            <a:xfrm>
              <a:off x="6868131" y="1770509"/>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14" name="TextBox 13">
              <a:extLst>
                <a:ext uri="{FF2B5EF4-FFF2-40B4-BE49-F238E27FC236}">
                  <a16:creationId xmlns:a16="http://schemas.microsoft.com/office/drawing/2014/main" id="{1C4085D8-DAFD-8494-EEE7-B71E64DCFFBF}"/>
                </a:ext>
              </a:extLst>
            </p:cNvPr>
            <p:cNvSpPr txBox="1"/>
            <p:nvPr/>
          </p:nvSpPr>
          <p:spPr>
            <a:xfrm>
              <a:off x="7851659" y="6360581"/>
              <a:ext cx="3747608" cy="461665"/>
            </a:xfrm>
            <a:prstGeom prst="rect">
              <a:avLst/>
            </a:prstGeom>
            <a:noFill/>
          </p:spPr>
          <p:txBody>
            <a:bodyPr wrap="square">
              <a:spAutoFit/>
            </a:bodyPr>
            <a:lstStyle/>
            <a:p>
              <a:pPr algn="ctr"/>
              <a:r>
                <a:rPr lang="en-US" sz="2400" dirty="0">
                  <a:solidFill>
                    <a:schemeClr val="bg2">
                      <a:lumMod val="10000"/>
                    </a:schemeClr>
                  </a:solidFill>
                  <a:latin typeface="Colfax" panose="020B0304000000010002" pitchFamily="34" charset="0"/>
                  <a:ea typeface="Roboto" panose="02000000000000000000" pitchFamily="2" charset="0"/>
                </a:rPr>
                <a:t>Wilhelm Conrad </a:t>
              </a:r>
              <a:r>
                <a:rPr lang="en-US" altLang="zh-CN" sz="2400" dirty="0">
                  <a:solidFill>
                    <a:schemeClr val="bg2">
                      <a:lumMod val="10000"/>
                    </a:schemeClr>
                  </a:solidFill>
                  <a:latin typeface="Colfax" panose="020B0304000000010002" pitchFamily="34" charset="0"/>
                  <a:ea typeface="Roboto" panose="02000000000000000000" pitchFamily="2" charset="0"/>
                </a:rPr>
                <a:t>Rontgen</a:t>
              </a:r>
              <a:endParaRPr lang="en-US" sz="2400" dirty="0">
                <a:solidFill>
                  <a:schemeClr val="bg2">
                    <a:lumMod val="10000"/>
                  </a:schemeClr>
                </a:solidFill>
                <a:latin typeface="Colfax" panose="020B0304000000010002" pitchFamily="34" charset="0"/>
              </a:endParaRPr>
            </a:p>
          </p:txBody>
        </p:sp>
        <p:cxnSp>
          <p:nvCxnSpPr>
            <p:cNvPr id="15" name="Straight Arrow Connector 14">
              <a:extLst>
                <a:ext uri="{FF2B5EF4-FFF2-40B4-BE49-F238E27FC236}">
                  <a16:creationId xmlns:a16="http://schemas.microsoft.com/office/drawing/2014/main" id="{AD0E2C53-09BE-9646-DA1D-273F55B91660}"/>
                </a:ext>
              </a:extLst>
            </p:cNvPr>
            <p:cNvCxnSpPr>
              <a:cxnSpLocks/>
              <a:stCxn id="13" idx="2"/>
              <a:endCxn id="11" idx="0"/>
            </p:cNvCxnSpPr>
            <p:nvPr/>
          </p:nvCxnSpPr>
          <p:spPr>
            <a:xfrm>
              <a:off x="9711493" y="2232174"/>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092B1DF-6DC9-AB42-0EA5-8EBCB9311351}"/>
                </a:ext>
              </a:extLst>
            </p:cNvPr>
            <p:cNvSpPr txBox="1"/>
            <p:nvPr/>
          </p:nvSpPr>
          <p:spPr>
            <a:xfrm>
              <a:off x="11419931" y="3357337"/>
              <a:ext cx="4836069" cy="2677656"/>
            </a:xfrm>
            <a:prstGeom prst="rect">
              <a:avLst/>
            </a:prstGeom>
            <a:noFill/>
          </p:spPr>
          <p:txBody>
            <a:bodyPr wrap="square">
              <a:spAutoFit/>
            </a:bodyPr>
            <a:lstStyle/>
            <a:p>
              <a:r>
                <a:rPr lang="en-US" sz="2400" dirty="0">
                  <a:highlight>
                    <a:srgbClr val="EAEAEA"/>
                  </a:highlight>
                  <a:latin typeface="Colfax" panose="020B0304000000010002" pitchFamily="34" charset="0"/>
                  <a:ea typeface="Roboto" panose="02000000000000000000" pitchFamily="2" charset="0"/>
                </a:rPr>
                <a:t>The first Nobel Prize in Physics was awarded in 1901 to </a:t>
              </a:r>
              <a:r>
                <a:rPr lang="en-US" sz="2400" b="1" dirty="0">
                  <a:solidFill>
                    <a:schemeClr val="accent6">
                      <a:lumMod val="75000"/>
                    </a:schemeClr>
                  </a:solidFill>
                  <a:highlight>
                    <a:srgbClr val="EAEAEA"/>
                  </a:highlight>
                  <a:latin typeface="Colfax" panose="020B0304000000010002" pitchFamily="34" charset="0"/>
                  <a:ea typeface="Roboto" panose="02000000000000000000" pitchFamily="2" charset="0"/>
                </a:rPr>
                <a:t>Wilhelm Conrad </a:t>
              </a:r>
              <a:r>
                <a:rPr lang="en-US" altLang="zh-CN" sz="2400" b="1" dirty="0">
                  <a:solidFill>
                    <a:schemeClr val="accent6">
                      <a:lumMod val="75000"/>
                    </a:schemeClr>
                  </a:solidFill>
                  <a:highlight>
                    <a:srgbClr val="EAEAEA"/>
                  </a:highlight>
                  <a:latin typeface="Colfax" panose="020B0304000000010002" pitchFamily="34" charset="0"/>
                  <a:ea typeface="Roboto" panose="02000000000000000000" pitchFamily="2" charset="0"/>
                </a:rPr>
                <a:t>Rontgen</a:t>
              </a:r>
              <a:r>
                <a:rPr lang="en-US" sz="2400" dirty="0">
                  <a:highlight>
                    <a:srgbClr val="EAEAEA"/>
                  </a:highlight>
                  <a:latin typeface="Colfax" panose="020B0304000000010002" pitchFamily="34" charset="0"/>
                  <a:ea typeface="Roboto" panose="02000000000000000000" pitchFamily="2" charset="0"/>
                </a:rPr>
                <a:t> in recognition of the extraordinary services he has rendered by the discovery of the remarkable rays subsequently named after him</a:t>
              </a:r>
              <a:endParaRPr lang="en-US" sz="2400" dirty="0">
                <a:highlight>
                  <a:srgbClr val="EAEAEA"/>
                </a:highlight>
                <a:latin typeface="Colfax" panose="020B0304000000010002" pitchFamily="34" charset="0"/>
              </a:endParaRPr>
            </a:p>
          </p:txBody>
        </p:sp>
        <p:sp>
          <p:nvSpPr>
            <p:cNvPr id="34" name="TextBox 33">
              <a:extLst>
                <a:ext uri="{FF2B5EF4-FFF2-40B4-BE49-F238E27FC236}">
                  <a16:creationId xmlns:a16="http://schemas.microsoft.com/office/drawing/2014/main" id="{04F61530-9369-095B-9AA5-F3972DA22EA0}"/>
                </a:ext>
              </a:extLst>
            </p:cNvPr>
            <p:cNvSpPr txBox="1"/>
            <p:nvPr/>
          </p:nvSpPr>
          <p:spPr>
            <a:xfrm>
              <a:off x="4964330" y="2336887"/>
              <a:ext cx="4609853"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Generate a background document to answer</a:t>
              </a:r>
            </a:p>
            <a:p>
              <a:pPr algn="r"/>
              <a:r>
                <a:rPr lang="en-US" altLang="zh-CN" sz="2800" b="1" dirty="0">
                  <a:latin typeface="Colfax" panose="020B0304000000010002" pitchFamily="34" charset="0"/>
                  <a:cs typeface="Helvetica Neue"/>
                </a:rPr>
                <a:t>the given 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cxnSp>
          <p:nvCxnSpPr>
            <p:cNvPr id="35" name="Straight Arrow Connector 34">
              <a:extLst>
                <a:ext uri="{FF2B5EF4-FFF2-40B4-BE49-F238E27FC236}">
                  <a16:creationId xmlns:a16="http://schemas.microsoft.com/office/drawing/2014/main" id="{7B7867B9-264F-AEA2-42FE-E13F8D01F223}"/>
                </a:ext>
              </a:extLst>
            </p:cNvPr>
            <p:cNvCxnSpPr>
              <a:cxnSpLocks/>
              <a:stCxn id="11" idx="3"/>
            </p:cNvCxnSpPr>
            <p:nvPr/>
          </p:nvCxnSpPr>
          <p:spPr>
            <a:xfrm>
              <a:off x="10619659" y="4256038"/>
              <a:ext cx="800272"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4AF39A26-0342-4AE7-0233-7CE3CCF9578A}"/>
                </a:ext>
              </a:extLst>
            </p:cNvPr>
            <p:cNvSpPr/>
            <p:nvPr/>
          </p:nvSpPr>
          <p:spPr>
            <a:xfrm>
              <a:off x="8803327" y="5132848"/>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cxnSp>
          <p:nvCxnSpPr>
            <p:cNvPr id="40" name="Straight Arrow Connector 39">
              <a:extLst>
                <a:ext uri="{FF2B5EF4-FFF2-40B4-BE49-F238E27FC236}">
                  <a16:creationId xmlns:a16="http://schemas.microsoft.com/office/drawing/2014/main" id="{F9C64E20-2719-18D5-DEE4-79965267EE5B}"/>
                </a:ext>
              </a:extLst>
            </p:cNvPr>
            <p:cNvCxnSpPr>
              <a:cxnSpLocks/>
            </p:cNvCxnSpPr>
            <p:nvPr/>
          </p:nvCxnSpPr>
          <p:spPr>
            <a:xfrm flipH="1">
              <a:off x="10619658" y="5539038"/>
              <a:ext cx="800273"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2758FB9-142C-31D7-CC20-C1AF30FE9D7D}"/>
                </a:ext>
              </a:extLst>
            </p:cNvPr>
            <p:cNvCxnSpPr>
              <a:cxnSpLocks/>
              <a:stCxn id="39" idx="2"/>
              <a:endCxn id="14" idx="0"/>
            </p:cNvCxnSpPr>
            <p:nvPr/>
          </p:nvCxnSpPr>
          <p:spPr>
            <a:xfrm>
              <a:off x="9711493" y="5945229"/>
              <a:ext cx="13970" cy="41535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3" name="Picture 2" descr="Red and green check mark icons Royalty Free Vector Image">
              <a:extLst>
                <a:ext uri="{FF2B5EF4-FFF2-40B4-BE49-F238E27FC236}">
                  <a16:creationId xmlns:a16="http://schemas.microsoft.com/office/drawing/2014/main" id="{1F04D0F4-25BA-7D95-EE20-ED63F77953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74" t="17250" r="4534" b="26920"/>
            <a:stretch/>
          </p:blipFill>
          <p:spPr bwMode="auto">
            <a:xfrm>
              <a:off x="11599267" y="6390566"/>
              <a:ext cx="400678" cy="36512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E02565AD-291E-74C3-75B5-A8A6FB844332}"/>
                </a:ext>
              </a:extLst>
            </p:cNvPr>
            <p:cNvSpPr txBox="1"/>
            <p:nvPr/>
          </p:nvSpPr>
          <p:spPr>
            <a:xfrm>
              <a:off x="5951230" y="4889098"/>
              <a:ext cx="2660911"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 [Q]</a:t>
              </a:r>
            </a:p>
            <a:p>
              <a:pPr algn="r"/>
              <a:r>
                <a:rPr lang="en-US" altLang="zh-CN" sz="2800" b="1" dirty="0">
                  <a:latin typeface="Colfax" panose="020B0304000000010002" pitchFamily="34" charset="0"/>
                  <a:cs typeface="Helvetica Neue"/>
                </a:rPr>
                <a:t>Passage:</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[P]</a:t>
              </a:r>
            </a:p>
            <a:p>
              <a:pPr algn="r"/>
              <a:r>
                <a:rPr lang="en-US" altLang="zh-CN" sz="2800" b="1" dirty="0">
                  <a:latin typeface="Colfax" panose="020B0304000000010002" pitchFamily="34" charset="0"/>
                  <a:cs typeface="Helvetica Neue"/>
                </a:rPr>
                <a:t>Answer: </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sp>
        <p:nvSpPr>
          <p:cNvPr id="3" name="Slide Number Placeholder 2">
            <a:extLst>
              <a:ext uri="{FF2B5EF4-FFF2-40B4-BE49-F238E27FC236}">
                <a16:creationId xmlns:a16="http://schemas.microsoft.com/office/drawing/2014/main" id="{69420F07-BDF4-C649-E539-273B4160CCE4}"/>
              </a:ext>
            </a:extLst>
          </p:cNvPr>
          <p:cNvSpPr>
            <a:spLocks noGrp="1"/>
          </p:cNvSpPr>
          <p:nvPr>
            <p:ph type="sldNum" sz="quarter" idx="11"/>
          </p:nvPr>
        </p:nvSpPr>
        <p:spPr/>
        <p:txBody>
          <a:bodyPr/>
          <a:lstStyle/>
          <a:p>
            <a:pPr>
              <a:defRPr/>
            </a:pPr>
            <a:fld id="{91F31FA6-B0B4-9940-9B47-E6B321700686}" type="slidenum">
              <a:rPr lang="en-US" smtClean="0"/>
              <a:pPr>
                <a:defRPr/>
              </a:pPr>
              <a:t>33</a:t>
            </a:fld>
            <a:endParaRPr lang="en-US"/>
          </a:p>
        </p:txBody>
      </p:sp>
      <p:sp>
        <p:nvSpPr>
          <p:cNvPr id="9" name="Content Placeholder 7">
            <a:extLst>
              <a:ext uri="{FF2B5EF4-FFF2-40B4-BE49-F238E27FC236}">
                <a16:creationId xmlns:a16="http://schemas.microsoft.com/office/drawing/2014/main" id="{ABA5ECAA-6B96-5279-5BDD-2AACA5985820}"/>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Yu et al. </a:t>
            </a:r>
            <a:r>
              <a:rPr lang="en-US" sz="2400" dirty="0">
                <a:highlight>
                  <a:srgbClr val="FFFF00"/>
                </a:highlight>
              </a:rPr>
              <a:t>Generate rather than Retrieve</a:t>
            </a:r>
            <a:r>
              <a:rPr lang="en-US" sz="2400" dirty="0"/>
              <a:t>: Large Language Models are Strong Context Generators (ICLR’23)</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E9D955B-17A6-EA57-3DBF-A02C9BF28C7D}"/>
                  </a:ext>
                </a:extLst>
              </p:cNvPr>
              <p:cNvSpPr txBox="1"/>
              <p:nvPr/>
            </p:nvSpPr>
            <p:spPr>
              <a:xfrm>
                <a:off x="375687" y="7099767"/>
                <a:ext cx="4953000" cy="584775"/>
              </a:xfrm>
              <a:prstGeom prst="rect">
                <a:avLst/>
              </a:prstGeom>
              <a:noFill/>
            </p:spPr>
            <p:txBody>
              <a:bodyPr wrap="square">
                <a:spAutoFit/>
              </a:bodyPr>
              <a:lstStyle/>
              <a:p>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What’s</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the</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10</a:t>
                </a:r>
                <a:r>
                  <a:rPr lang="en-US" altLang="zh-CN" sz="3200" baseline="300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th</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digit</a:t>
                </a:r>
                <a:r>
                  <a:rPr lang="zh-CN" altLang="en-US"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 </a:t>
                </a:r>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in</a:t>
                </a:r>
                <a14:m>
                  <m:oMath xmlns:m="http://schemas.openxmlformats.org/officeDocument/2006/math">
                    <m:r>
                      <a:rPr lang="zh-CN" altLang="en-US" sz="3200" b="0" i="0"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 </m:t>
                    </m:r>
                    <m:r>
                      <a:rPr lang="zh-CN" altLang="en-US" sz="3200" i="1"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𝜋</m:t>
                    </m:r>
                    <m:r>
                      <a:rPr lang="zh-CN" altLang="en-US" sz="3200" b="0" i="1" smtClean="0">
                        <a:solidFill>
                          <a:schemeClr val="bg2">
                            <a:lumMod val="10000"/>
                          </a:schemeClr>
                        </a:solidFill>
                        <a:highlight>
                          <a:srgbClr val="EAEAEA"/>
                        </a:highlight>
                        <a:latin typeface="Cambria Math" panose="02040503050406030204" pitchFamily="18" charset="0"/>
                        <a:ea typeface="Helvetica Neue" panose="02000503000000020004" pitchFamily="2" charset="0"/>
                        <a:cs typeface="Helvetica Neue" panose="02000503000000020004" pitchFamily="2" charset="0"/>
                      </a:rPr>
                      <m:t> </m:t>
                    </m:r>
                  </m:oMath>
                </a14:m>
                <a:r>
                  <a:rPr lang="en-US" altLang="zh-CN" sz="3200" dirty="0">
                    <a:solidFill>
                      <a:schemeClr val="bg2">
                        <a:lumMod val="10000"/>
                      </a:schemeClr>
                    </a:solidFill>
                    <a:highlight>
                      <a:srgbClr val="EAEAEA"/>
                    </a:highlight>
                    <a:latin typeface="Helvetica Neue" panose="02000503000000020004" pitchFamily="2" charset="0"/>
                    <a:ea typeface="Helvetica Neue" panose="02000503000000020004" pitchFamily="2" charset="0"/>
                    <a:cs typeface="Helvetica Neue" panose="02000503000000020004" pitchFamily="2" charset="0"/>
                  </a:rPr>
                  <a:t>?</a:t>
                </a:r>
                <a:endParaRPr lang="en-US" dirty="0"/>
              </a:p>
            </p:txBody>
          </p:sp>
        </mc:Choice>
        <mc:Fallback xmlns="">
          <p:sp>
            <p:nvSpPr>
              <p:cNvPr id="16" name="TextBox 15">
                <a:extLst>
                  <a:ext uri="{FF2B5EF4-FFF2-40B4-BE49-F238E27FC236}">
                    <a16:creationId xmlns:a16="http://schemas.microsoft.com/office/drawing/2014/main" id="{5E9D955B-17A6-EA57-3DBF-A02C9BF28C7D}"/>
                  </a:ext>
                </a:extLst>
              </p:cNvPr>
              <p:cNvSpPr txBox="1">
                <a:spLocks noRot="1" noChangeAspect="1" noMove="1" noResize="1" noEditPoints="1" noAdjustHandles="1" noChangeArrowheads="1" noChangeShapeType="1" noTextEdit="1"/>
              </p:cNvSpPr>
              <p:nvPr/>
            </p:nvSpPr>
            <p:spPr>
              <a:xfrm>
                <a:off x="375687" y="7099767"/>
                <a:ext cx="4953000" cy="584775"/>
              </a:xfrm>
              <a:prstGeom prst="rect">
                <a:avLst/>
              </a:prstGeom>
              <a:blipFill>
                <a:blip r:embed="rId3"/>
                <a:stretch>
                  <a:fillRect l="-3069" t="-14894" r="-1535" b="-27660"/>
                </a:stretch>
              </a:blipFill>
            </p:spPr>
            <p:txBody>
              <a:bodyPr/>
              <a:lstStyle/>
              <a:p>
                <a:r>
                  <a:rPr lang="en-US">
                    <a:noFill/>
                  </a:rPr>
                  <a:t> </a:t>
                </a:r>
              </a:p>
            </p:txBody>
          </p:sp>
        </mc:Fallback>
      </mc:AlternateContent>
    </p:spTree>
    <p:extLst>
      <p:ext uri="{BB962C8B-B14F-4D97-AF65-F5344CB8AC3E}">
        <p14:creationId xmlns:p14="http://schemas.microsoft.com/office/powerpoint/2010/main" val="192562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sz="4400" dirty="0"/>
              <a:t>Why</a:t>
            </a:r>
            <a:r>
              <a:rPr lang="zh-CN" altLang="en-US" sz="4400" dirty="0"/>
              <a:t> </a:t>
            </a:r>
            <a:r>
              <a:rPr lang="en-US" altLang="zh-CN" sz="4400" dirty="0"/>
              <a:t>not</a:t>
            </a:r>
            <a:r>
              <a:rPr lang="zh-CN" altLang="en-US" sz="4400" dirty="0"/>
              <a:t> </a:t>
            </a:r>
            <a:r>
              <a:rPr lang="en-US" altLang="zh-CN" sz="4400" dirty="0"/>
              <a:t>use</a:t>
            </a:r>
            <a:r>
              <a:rPr lang="zh-CN" altLang="en-US" sz="4400" dirty="0"/>
              <a:t> </a:t>
            </a:r>
            <a:r>
              <a:rPr lang="en-US" altLang="zh-CN" sz="4400" dirty="0"/>
              <a:t>GPT-3</a:t>
            </a:r>
            <a:r>
              <a:rPr lang="zh-CN" altLang="en-US" sz="4400" dirty="0"/>
              <a:t> </a:t>
            </a:r>
            <a:r>
              <a:rPr lang="en-US" altLang="zh-CN" sz="4400" dirty="0"/>
              <a:t>to</a:t>
            </a:r>
            <a:r>
              <a:rPr lang="zh-CN" altLang="en-US" sz="4400" dirty="0"/>
              <a:t> </a:t>
            </a:r>
            <a:r>
              <a:rPr lang="en-US" altLang="zh-CN" sz="4400" dirty="0"/>
              <a:t>directly</a:t>
            </a:r>
            <a:r>
              <a:rPr lang="zh-CN" altLang="en-US" sz="4400" dirty="0"/>
              <a:t> </a:t>
            </a:r>
            <a:r>
              <a:rPr lang="en-US" altLang="zh-CN" sz="4400" dirty="0"/>
              <a:t>generate</a:t>
            </a:r>
            <a:r>
              <a:rPr lang="zh-CN" altLang="en-US" sz="4400" dirty="0"/>
              <a:t> </a:t>
            </a:r>
            <a:r>
              <a:rPr lang="en-US" altLang="zh-CN" sz="4400" dirty="0"/>
              <a:t>the</a:t>
            </a:r>
            <a:r>
              <a:rPr lang="zh-CN" altLang="en-US" sz="4400" dirty="0"/>
              <a:t> </a:t>
            </a:r>
            <a:r>
              <a:rPr lang="en-US" altLang="zh-CN" sz="4400" dirty="0"/>
              <a:t>answer?</a:t>
            </a:r>
            <a:r>
              <a:rPr lang="zh-CN" altLang="en-US" sz="4400" dirty="0"/>
              <a:t> </a:t>
            </a:r>
            <a:endParaRPr lang="en-US" sz="4400" dirty="0"/>
          </a:p>
        </p:txBody>
      </p:sp>
      <p:sp>
        <p:nvSpPr>
          <p:cNvPr id="10" name="TextBox 9">
            <a:extLst>
              <a:ext uri="{FF2B5EF4-FFF2-40B4-BE49-F238E27FC236}">
                <a16:creationId xmlns:a16="http://schemas.microsoft.com/office/drawing/2014/main" id="{1C439D4B-5780-0269-91D9-DD5A1653FE4A}"/>
              </a:ext>
            </a:extLst>
          </p:cNvPr>
          <p:cNvSpPr txBox="1"/>
          <p:nvPr/>
        </p:nvSpPr>
        <p:spPr>
          <a:xfrm>
            <a:off x="515617" y="7200862"/>
            <a:ext cx="15224765"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800" b="1" dirty="0">
                <a:solidFill>
                  <a:srgbClr val="C00000"/>
                </a:solidFill>
                <a:latin typeface="Helvetica Neue"/>
                <a:cs typeface="Helvetica Neue"/>
              </a:rPr>
              <a:t>GPT-3 is not a reader specialist. Fusion-in-Decoder (</a:t>
            </a:r>
            <a:r>
              <a:rPr lang="en-US" altLang="zh-CN" sz="2800" b="1" dirty="0" err="1">
                <a:solidFill>
                  <a:srgbClr val="C00000"/>
                </a:solidFill>
                <a:latin typeface="Helvetica Neue"/>
                <a:cs typeface="Helvetica Neue"/>
              </a:rPr>
              <a:t>FiD</a:t>
            </a:r>
            <a:r>
              <a:rPr lang="en-US" altLang="zh-CN" sz="2800" b="1" dirty="0">
                <a:solidFill>
                  <a:srgbClr val="C00000"/>
                </a:solidFill>
                <a:latin typeface="Helvetica Neue"/>
                <a:cs typeface="Helvetica Neue"/>
              </a:rPr>
              <a:t>) is the state-of-the-art Reader. Supervised Learning (with </a:t>
            </a:r>
            <a:r>
              <a:rPr lang="en-US" altLang="zh-CN" sz="2800" b="1" dirty="0" err="1">
                <a:solidFill>
                  <a:srgbClr val="C00000"/>
                </a:solidFill>
                <a:latin typeface="Helvetica Neue"/>
                <a:cs typeface="Helvetica Neue"/>
              </a:rPr>
              <a:t>FiD</a:t>
            </a:r>
            <a:r>
              <a:rPr lang="en-US" altLang="zh-CN" sz="2800" b="1" dirty="0">
                <a:solidFill>
                  <a:srgbClr val="C00000"/>
                </a:solidFill>
                <a:latin typeface="Helvetica Neue"/>
                <a:cs typeface="Helvetica Neue"/>
              </a:rPr>
              <a:t>) performs much better than Zero-Shot.</a:t>
            </a:r>
          </a:p>
          <a:p>
            <a:endParaRPr lang="en-US" altLang="zh-CN" sz="2400" dirty="0">
              <a:latin typeface="Helvetica Neue"/>
              <a:cs typeface="Helvetica Neue"/>
            </a:endParaRPr>
          </a:p>
          <a:p>
            <a:r>
              <a:rPr lang="en-US" altLang="zh-CN" sz="2000" i="1" dirty="0" err="1">
                <a:latin typeface="Helvetica Neue"/>
                <a:cs typeface="Helvetica Neue"/>
              </a:rPr>
              <a:t>Izacard</a:t>
            </a:r>
            <a:r>
              <a:rPr lang="en-US" altLang="zh-CN" sz="2000" i="1" dirty="0">
                <a:latin typeface="Helvetica Neue"/>
                <a:cs typeface="Helvetica Neue"/>
              </a:rPr>
              <a:t> and Grave. Leveraging Passage Retrieval with Generative Models for Open Domain Question Answering. EACL 2021.</a:t>
            </a:r>
          </a:p>
        </p:txBody>
      </p:sp>
      <p:grpSp>
        <p:nvGrpSpPr>
          <p:cNvPr id="56" name="Group 55">
            <a:extLst>
              <a:ext uri="{FF2B5EF4-FFF2-40B4-BE49-F238E27FC236}">
                <a16:creationId xmlns:a16="http://schemas.microsoft.com/office/drawing/2014/main" id="{8DBC4CF3-D20D-8535-98EF-45CF2364C7CB}"/>
              </a:ext>
            </a:extLst>
          </p:cNvPr>
          <p:cNvGrpSpPr/>
          <p:nvPr/>
        </p:nvGrpSpPr>
        <p:grpSpPr>
          <a:xfrm>
            <a:off x="325718" y="1896012"/>
            <a:ext cx="5736693" cy="5047136"/>
            <a:chOff x="112684" y="1577340"/>
            <a:chExt cx="5736693" cy="5047136"/>
          </a:xfrm>
        </p:grpSpPr>
        <p:sp>
          <p:nvSpPr>
            <p:cNvPr id="5" name="Rounded Rectangle 4">
              <a:extLst>
                <a:ext uri="{FF2B5EF4-FFF2-40B4-BE49-F238E27FC236}">
                  <a16:creationId xmlns:a16="http://schemas.microsoft.com/office/drawing/2014/main" id="{14071964-0ABC-5DD1-135B-72F7861D112E}"/>
                </a:ext>
              </a:extLst>
            </p:cNvPr>
            <p:cNvSpPr/>
            <p:nvPr/>
          </p:nvSpPr>
          <p:spPr>
            <a:xfrm>
              <a:off x="2097850" y="3656678"/>
              <a:ext cx="1816331" cy="1782858"/>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a:p>
              <a:pPr algn="ctr"/>
              <a:r>
                <a:rPr lang="en-US" altLang="zh-CN" sz="2400" dirty="0">
                  <a:solidFill>
                    <a:schemeClr val="tx1"/>
                  </a:solidFill>
                  <a:latin typeface="Helvetica Neue"/>
                  <a:cs typeface="Helvetica Neue"/>
                </a:rPr>
                <a:t>(175</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Billion</a:t>
              </a:r>
              <a:r>
                <a:rPr lang="zh-CN" altLang="en-US" sz="2400" dirty="0">
                  <a:solidFill>
                    <a:schemeClr val="tx1"/>
                  </a:solidFill>
                  <a:latin typeface="Helvetica Neue"/>
                  <a:cs typeface="Helvetica Neue"/>
                </a:rPr>
                <a:t> </a:t>
              </a:r>
              <a:r>
                <a:rPr lang="en-US" altLang="zh-CN" sz="2400" dirty="0">
                  <a:solidFill>
                    <a:schemeClr val="tx1"/>
                  </a:solidFill>
                  <a:latin typeface="Helvetica Neue"/>
                  <a:cs typeface="Helvetica Neue"/>
                </a:rPr>
                <a:t>parameters)</a:t>
              </a:r>
              <a:endParaRPr lang="en-US" sz="2400" dirty="0">
                <a:solidFill>
                  <a:schemeClr val="tx1"/>
                </a:solidFill>
                <a:latin typeface="Helvetica Neue"/>
                <a:cs typeface="Helvetica Neue"/>
              </a:endParaRPr>
            </a:p>
          </p:txBody>
        </p:sp>
        <p:sp>
          <p:nvSpPr>
            <p:cNvPr id="6" name="TextBox 5">
              <a:extLst>
                <a:ext uri="{FF2B5EF4-FFF2-40B4-BE49-F238E27FC236}">
                  <a16:creationId xmlns:a16="http://schemas.microsoft.com/office/drawing/2014/main" id="{FA4896C0-1139-4F40-03FA-CF9EABF70A2D}"/>
                </a:ext>
              </a:extLst>
            </p:cNvPr>
            <p:cNvSpPr txBox="1"/>
            <p:nvPr/>
          </p:nvSpPr>
          <p:spPr>
            <a:xfrm>
              <a:off x="162653" y="1577340"/>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7" name="TextBox 6">
              <a:extLst>
                <a:ext uri="{FF2B5EF4-FFF2-40B4-BE49-F238E27FC236}">
                  <a16:creationId xmlns:a16="http://schemas.microsoft.com/office/drawing/2014/main" id="{FDC3EEFA-B0CE-037B-96F8-93F37B8FC3FC}"/>
                </a:ext>
              </a:extLst>
            </p:cNvPr>
            <p:cNvSpPr txBox="1"/>
            <p:nvPr/>
          </p:nvSpPr>
          <p:spPr>
            <a:xfrm>
              <a:off x="1713547" y="6162811"/>
              <a:ext cx="2584936" cy="461665"/>
            </a:xfrm>
            <a:prstGeom prst="rect">
              <a:avLst/>
            </a:prstGeom>
            <a:noFill/>
          </p:spPr>
          <p:txBody>
            <a:bodyPr wrap="square">
              <a:spAutoFit/>
            </a:bodyPr>
            <a:lstStyle/>
            <a:p>
              <a:pPr algn="ct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Albert</a:t>
              </a:r>
              <a:r>
                <a:rPr lang="zh-CN" altLang="en-US"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highlight>
                    <a:srgbClr val="EAEAEA"/>
                  </a:highlight>
                  <a:latin typeface="Colfax" panose="020B0304000000010002" pitchFamily="34" charset="0"/>
                  <a:ea typeface="Helvetica Neue" panose="02000503000000020004" pitchFamily="2" charset="0"/>
                  <a:cs typeface="Helvetica Neue" panose="02000503000000020004" pitchFamily="2" charset="0"/>
                </a:rPr>
                <a:t>Einstein.</a:t>
              </a:r>
              <a:endParaRPr lang="en-US" sz="2400" dirty="0">
                <a:latin typeface="Colfax" panose="020B0304000000010002" pitchFamily="34" charset="0"/>
              </a:endParaRPr>
            </a:p>
          </p:txBody>
        </p:sp>
        <p:cxnSp>
          <p:nvCxnSpPr>
            <p:cNvPr id="8" name="Straight Arrow Connector 7">
              <a:extLst>
                <a:ext uri="{FF2B5EF4-FFF2-40B4-BE49-F238E27FC236}">
                  <a16:creationId xmlns:a16="http://schemas.microsoft.com/office/drawing/2014/main" id="{59A34056-00BE-6784-EB30-CC864BC157AB}"/>
                </a:ext>
              </a:extLst>
            </p:cNvPr>
            <p:cNvCxnSpPr>
              <a:cxnSpLocks/>
              <a:stCxn id="6" idx="2"/>
              <a:endCxn id="5" idx="0"/>
            </p:cNvCxnSpPr>
            <p:nvPr/>
          </p:nvCxnSpPr>
          <p:spPr>
            <a:xfrm>
              <a:off x="3006015" y="2039005"/>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A14C3BBD-A23E-09FC-C573-F680246B4ED1}"/>
                </a:ext>
              </a:extLst>
            </p:cNvPr>
            <p:cNvCxnSpPr>
              <a:cxnSpLocks/>
              <a:stCxn id="5" idx="2"/>
              <a:endCxn id="7" idx="0"/>
            </p:cNvCxnSpPr>
            <p:nvPr/>
          </p:nvCxnSpPr>
          <p:spPr>
            <a:xfrm flipH="1">
              <a:off x="3006015" y="5439536"/>
              <a:ext cx="1" cy="723275"/>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9" name="Picture 2" descr="Red and green check mark icons Royalty Free Vector Image">
              <a:extLst>
                <a:ext uri="{FF2B5EF4-FFF2-40B4-BE49-F238E27FC236}">
                  <a16:creationId xmlns:a16="http://schemas.microsoft.com/office/drawing/2014/main" id="{DBD3E331-707E-9213-0F76-550E6696DD4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4" t="17250" r="53138" b="26920"/>
            <a:stretch/>
          </p:blipFill>
          <p:spPr bwMode="auto">
            <a:xfrm>
              <a:off x="4195295" y="6211080"/>
              <a:ext cx="366276" cy="3651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2127917A-F276-8F2D-5E25-E33AB6D1D266}"/>
                </a:ext>
              </a:extLst>
            </p:cNvPr>
            <p:cNvSpPr txBox="1"/>
            <p:nvPr/>
          </p:nvSpPr>
          <p:spPr>
            <a:xfrm>
              <a:off x="112684" y="2340933"/>
              <a:ext cx="2797885" cy="954107"/>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Answer:</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grpSp>
        <p:nvGrpSpPr>
          <p:cNvPr id="59" name="Group 58">
            <a:extLst>
              <a:ext uri="{FF2B5EF4-FFF2-40B4-BE49-F238E27FC236}">
                <a16:creationId xmlns:a16="http://schemas.microsoft.com/office/drawing/2014/main" id="{0C09E653-6089-35E8-C3BB-A9AC8BA7ECAC}"/>
              </a:ext>
            </a:extLst>
          </p:cNvPr>
          <p:cNvGrpSpPr/>
          <p:nvPr/>
        </p:nvGrpSpPr>
        <p:grpSpPr>
          <a:xfrm>
            <a:off x="4964330" y="1896012"/>
            <a:ext cx="11291670" cy="5051737"/>
            <a:chOff x="4964330" y="1770509"/>
            <a:chExt cx="11291670" cy="5051737"/>
          </a:xfrm>
        </p:grpSpPr>
        <p:sp>
          <p:nvSpPr>
            <p:cNvPr id="11" name="Rounded Rectangle 10">
              <a:extLst>
                <a:ext uri="{FF2B5EF4-FFF2-40B4-BE49-F238E27FC236}">
                  <a16:creationId xmlns:a16="http://schemas.microsoft.com/office/drawing/2014/main" id="{76A64DD0-0D59-62A2-EAC7-565E609FBD6E}"/>
                </a:ext>
              </a:extLst>
            </p:cNvPr>
            <p:cNvSpPr/>
            <p:nvPr/>
          </p:nvSpPr>
          <p:spPr>
            <a:xfrm>
              <a:off x="8803328" y="3849847"/>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b="1" dirty="0">
                  <a:solidFill>
                    <a:schemeClr val="tx1"/>
                  </a:solidFill>
                  <a:latin typeface="Helvetica Neue"/>
                  <a:cs typeface="Helvetica Neue"/>
                </a:rPr>
                <a:t>GPT-3</a:t>
              </a:r>
              <a:endParaRPr lang="en-US" altLang="zh-CN" sz="2400" b="1" dirty="0">
                <a:solidFill>
                  <a:schemeClr val="tx1"/>
                </a:solidFill>
                <a:latin typeface="Helvetica Neue"/>
                <a:cs typeface="Helvetica Neue"/>
              </a:endParaRPr>
            </a:p>
          </p:txBody>
        </p:sp>
        <p:sp>
          <p:nvSpPr>
            <p:cNvPr id="13" name="TextBox 12">
              <a:extLst>
                <a:ext uri="{FF2B5EF4-FFF2-40B4-BE49-F238E27FC236}">
                  <a16:creationId xmlns:a16="http://schemas.microsoft.com/office/drawing/2014/main" id="{F0267471-55F9-0B08-8D91-5FE688A57641}"/>
                </a:ext>
              </a:extLst>
            </p:cNvPr>
            <p:cNvSpPr txBox="1"/>
            <p:nvPr/>
          </p:nvSpPr>
          <p:spPr>
            <a:xfrm>
              <a:off x="6868131" y="1770509"/>
              <a:ext cx="5686724" cy="461665"/>
            </a:xfrm>
            <a:prstGeom prst="rect">
              <a:avLst/>
            </a:prstGeom>
            <a:noFill/>
          </p:spPr>
          <p:txBody>
            <a:bodyPr wrap="square">
              <a:spAutoFit/>
            </a:bodyPr>
            <a:lstStyle/>
            <a:p>
              <a:pPr algn="ct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Who</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got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the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first</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Nobel</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prize</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in</a:t>
              </a:r>
              <a:r>
                <a:rPr lang="zh-CN" altLang="en-US"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 </a:t>
              </a:r>
              <a:r>
                <a:rPr lang="en-US" altLang="zh-CN" sz="2400" dirty="0">
                  <a:solidFill>
                    <a:schemeClr val="bg2">
                      <a:lumMod val="10000"/>
                    </a:schemeClr>
                  </a:solidFill>
                  <a:latin typeface="Colfax" panose="020B0304000000010002" pitchFamily="34" charset="0"/>
                  <a:ea typeface="Helvetica Neue" panose="02000503000000020004" pitchFamily="2" charset="0"/>
                  <a:cs typeface="Helvetica Neue" panose="02000503000000020004" pitchFamily="2" charset="0"/>
                </a:rPr>
                <a:t>physics?</a:t>
              </a:r>
              <a:endParaRPr lang="en-US" sz="2400" dirty="0">
                <a:latin typeface="Colfax" panose="020B0304000000010002" pitchFamily="34" charset="0"/>
              </a:endParaRPr>
            </a:p>
          </p:txBody>
        </p:sp>
        <p:sp>
          <p:nvSpPr>
            <p:cNvPr id="14" name="TextBox 13">
              <a:extLst>
                <a:ext uri="{FF2B5EF4-FFF2-40B4-BE49-F238E27FC236}">
                  <a16:creationId xmlns:a16="http://schemas.microsoft.com/office/drawing/2014/main" id="{1C4085D8-DAFD-8494-EEE7-B71E64DCFFBF}"/>
                </a:ext>
              </a:extLst>
            </p:cNvPr>
            <p:cNvSpPr txBox="1"/>
            <p:nvPr/>
          </p:nvSpPr>
          <p:spPr>
            <a:xfrm>
              <a:off x="7851659" y="6360581"/>
              <a:ext cx="3747608" cy="461665"/>
            </a:xfrm>
            <a:prstGeom prst="rect">
              <a:avLst/>
            </a:prstGeom>
            <a:noFill/>
          </p:spPr>
          <p:txBody>
            <a:bodyPr wrap="square">
              <a:spAutoFit/>
            </a:bodyPr>
            <a:lstStyle/>
            <a:p>
              <a:pPr algn="ctr"/>
              <a:r>
                <a:rPr lang="en-US" sz="2400" dirty="0">
                  <a:solidFill>
                    <a:schemeClr val="bg2">
                      <a:lumMod val="10000"/>
                    </a:schemeClr>
                  </a:solidFill>
                  <a:latin typeface="Colfax" panose="020B0304000000010002" pitchFamily="34" charset="0"/>
                  <a:ea typeface="Roboto" panose="02000000000000000000" pitchFamily="2" charset="0"/>
                </a:rPr>
                <a:t>Wilhelm Conrad </a:t>
              </a:r>
              <a:r>
                <a:rPr lang="en-US" altLang="zh-CN" sz="2400" dirty="0">
                  <a:solidFill>
                    <a:schemeClr val="bg2">
                      <a:lumMod val="10000"/>
                    </a:schemeClr>
                  </a:solidFill>
                  <a:latin typeface="Colfax" panose="020B0304000000010002" pitchFamily="34" charset="0"/>
                  <a:ea typeface="Roboto" panose="02000000000000000000" pitchFamily="2" charset="0"/>
                </a:rPr>
                <a:t>Rontgen</a:t>
              </a:r>
              <a:endParaRPr lang="en-US" sz="2400" dirty="0">
                <a:solidFill>
                  <a:schemeClr val="bg2">
                    <a:lumMod val="10000"/>
                  </a:schemeClr>
                </a:solidFill>
                <a:latin typeface="Colfax" panose="020B0304000000010002" pitchFamily="34" charset="0"/>
              </a:endParaRPr>
            </a:p>
          </p:txBody>
        </p:sp>
        <p:cxnSp>
          <p:nvCxnSpPr>
            <p:cNvPr id="15" name="Straight Arrow Connector 14">
              <a:extLst>
                <a:ext uri="{FF2B5EF4-FFF2-40B4-BE49-F238E27FC236}">
                  <a16:creationId xmlns:a16="http://schemas.microsoft.com/office/drawing/2014/main" id="{AD0E2C53-09BE-9646-DA1D-273F55B91660}"/>
                </a:ext>
              </a:extLst>
            </p:cNvPr>
            <p:cNvCxnSpPr>
              <a:cxnSpLocks/>
              <a:stCxn id="13" idx="2"/>
              <a:endCxn id="11" idx="0"/>
            </p:cNvCxnSpPr>
            <p:nvPr/>
          </p:nvCxnSpPr>
          <p:spPr>
            <a:xfrm>
              <a:off x="9711493" y="2232174"/>
              <a:ext cx="1" cy="161767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9092B1DF-6DC9-AB42-0EA5-8EBCB9311351}"/>
                </a:ext>
              </a:extLst>
            </p:cNvPr>
            <p:cNvSpPr txBox="1"/>
            <p:nvPr/>
          </p:nvSpPr>
          <p:spPr>
            <a:xfrm>
              <a:off x="11419931" y="3357337"/>
              <a:ext cx="4836069" cy="2677656"/>
            </a:xfrm>
            <a:prstGeom prst="rect">
              <a:avLst/>
            </a:prstGeom>
            <a:noFill/>
          </p:spPr>
          <p:txBody>
            <a:bodyPr wrap="square">
              <a:spAutoFit/>
            </a:bodyPr>
            <a:lstStyle/>
            <a:p>
              <a:r>
                <a:rPr lang="en-US" sz="2400" dirty="0">
                  <a:highlight>
                    <a:srgbClr val="EAEAEA"/>
                  </a:highlight>
                  <a:latin typeface="Colfax" panose="020B0304000000010002" pitchFamily="34" charset="0"/>
                  <a:ea typeface="Roboto" panose="02000000000000000000" pitchFamily="2" charset="0"/>
                </a:rPr>
                <a:t>The first Nobel Prize in Physics was awarded in 1901 to </a:t>
              </a:r>
              <a:r>
                <a:rPr lang="en-US" sz="2400" b="1" dirty="0">
                  <a:solidFill>
                    <a:schemeClr val="accent6">
                      <a:lumMod val="75000"/>
                    </a:schemeClr>
                  </a:solidFill>
                  <a:highlight>
                    <a:srgbClr val="EAEAEA"/>
                  </a:highlight>
                  <a:latin typeface="Colfax" panose="020B0304000000010002" pitchFamily="34" charset="0"/>
                  <a:ea typeface="Roboto" panose="02000000000000000000" pitchFamily="2" charset="0"/>
                </a:rPr>
                <a:t>Wilhelm Conrad </a:t>
              </a:r>
              <a:r>
                <a:rPr lang="en-US" altLang="zh-CN" sz="2400" b="1" dirty="0">
                  <a:solidFill>
                    <a:schemeClr val="accent6">
                      <a:lumMod val="75000"/>
                    </a:schemeClr>
                  </a:solidFill>
                  <a:highlight>
                    <a:srgbClr val="EAEAEA"/>
                  </a:highlight>
                  <a:latin typeface="Colfax" panose="020B0304000000010002" pitchFamily="34" charset="0"/>
                  <a:ea typeface="Roboto" panose="02000000000000000000" pitchFamily="2" charset="0"/>
                </a:rPr>
                <a:t>Rontgen</a:t>
              </a:r>
              <a:r>
                <a:rPr lang="en-US" sz="2400" dirty="0">
                  <a:highlight>
                    <a:srgbClr val="EAEAEA"/>
                  </a:highlight>
                  <a:latin typeface="Colfax" panose="020B0304000000010002" pitchFamily="34" charset="0"/>
                  <a:ea typeface="Roboto" panose="02000000000000000000" pitchFamily="2" charset="0"/>
                </a:rPr>
                <a:t> in recognition of the extraordinary services he has rendered by the discovery of the remarkable rays subsequently named after him</a:t>
              </a:r>
              <a:endParaRPr lang="en-US" sz="2400" dirty="0">
                <a:highlight>
                  <a:srgbClr val="EAEAEA"/>
                </a:highlight>
                <a:latin typeface="Colfax" panose="020B0304000000010002" pitchFamily="34" charset="0"/>
              </a:endParaRPr>
            </a:p>
          </p:txBody>
        </p:sp>
        <p:sp>
          <p:nvSpPr>
            <p:cNvPr id="34" name="TextBox 33">
              <a:extLst>
                <a:ext uri="{FF2B5EF4-FFF2-40B4-BE49-F238E27FC236}">
                  <a16:creationId xmlns:a16="http://schemas.microsoft.com/office/drawing/2014/main" id="{04F61530-9369-095B-9AA5-F3972DA22EA0}"/>
                </a:ext>
              </a:extLst>
            </p:cNvPr>
            <p:cNvSpPr txBox="1"/>
            <p:nvPr/>
          </p:nvSpPr>
          <p:spPr>
            <a:xfrm>
              <a:off x="4964330" y="2336887"/>
              <a:ext cx="4609853"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Generate a background document to answer</a:t>
              </a:r>
            </a:p>
            <a:p>
              <a:pPr algn="r"/>
              <a:r>
                <a:rPr lang="en-US" altLang="zh-CN" sz="2800" b="1" dirty="0">
                  <a:latin typeface="Colfax" panose="020B0304000000010002" pitchFamily="34" charset="0"/>
                  <a:cs typeface="Helvetica Neue"/>
                </a:rPr>
                <a:t>the given question</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[Q]:</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cxnSp>
          <p:nvCxnSpPr>
            <p:cNvPr id="35" name="Straight Arrow Connector 34">
              <a:extLst>
                <a:ext uri="{FF2B5EF4-FFF2-40B4-BE49-F238E27FC236}">
                  <a16:creationId xmlns:a16="http://schemas.microsoft.com/office/drawing/2014/main" id="{7B7867B9-264F-AEA2-42FE-E13F8D01F223}"/>
                </a:ext>
              </a:extLst>
            </p:cNvPr>
            <p:cNvCxnSpPr>
              <a:cxnSpLocks/>
              <a:stCxn id="11" idx="3"/>
            </p:cNvCxnSpPr>
            <p:nvPr/>
          </p:nvCxnSpPr>
          <p:spPr>
            <a:xfrm>
              <a:off x="10619659" y="4256038"/>
              <a:ext cx="800272"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Rounded Rectangle 38">
              <a:extLst>
                <a:ext uri="{FF2B5EF4-FFF2-40B4-BE49-F238E27FC236}">
                  <a16:creationId xmlns:a16="http://schemas.microsoft.com/office/drawing/2014/main" id="{4AF39A26-0342-4AE7-0233-7CE3CCF9578A}"/>
                </a:ext>
              </a:extLst>
            </p:cNvPr>
            <p:cNvSpPr/>
            <p:nvPr/>
          </p:nvSpPr>
          <p:spPr>
            <a:xfrm>
              <a:off x="8803327" y="5132848"/>
              <a:ext cx="1816331" cy="812381"/>
            </a:xfrm>
            <a:prstGeom prst="roundRect">
              <a:avLst>
                <a:gd name="adj" fmla="val 6127"/>
              </a:avLst>
            </a:prstGeom>
            <a:no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800" b="1" dirty="0">
                  <a:solidFill>
                    <a:schemeClr val="tx1"/>
                  </a:solidFill>
                  <a:latin typeface="Helvetica Neue"/>
                  <a:cs typeface="Helvetica Neue"/>
                </a:rPr>
                <a:t>GPT-3</a:t>
              </a:r>
              <a:endParaRPr lang="en-US" altLang="zh-CN" sz="2000" b="1" dirty="0">
                <a:solidFill>
                  <a:schemeClr val="tx1"/>
                </a:solidFill>
                <a:latin typeface="Helvetica Neue"/>
                <a:cs typeface="Helvetica Neue"/>
              </a:endParaRPr>
            </a:p>
          </p:txBody>
        </p:sp>
        <p:cxnSp>
          <p:nvCxnSpPr>
            <p:cNvPr id="40" name="Straight Arrow Connector 39">
              <a:extLst>
                <a:ext uri="{FF2B5EF4-FFF2-40B4-BE49-F238E27FC236}">
                  <a16:creationId xmlns:a16="http://schemas.microsoft.com/office/drawing/2014/main" id="{F9C64E20-2719-18D5-DEE4-79965267EE5B}"/>
                </a:ext>
              </a:extLst>
            </p:cNvPr>
            <p:cNvCxnSpPr>
              <a:cxnSpLocks/>
            </p:cNvCxnSpPr>
            <p:nvPr/>
          </p:nvCxnSpPr>
          <p:spPr>
            <a:xfrm flipH="1">
              <a:off x="10619658" y="5539038"/>
              <a:ext cx="800273" cy="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B2758FB9-142C-31D7-CC20-C1AF30FE9D7D}"/>
                </a:ext>
              </a:extLst>
            </p:cNvPr>
            <p:cNvCxnSpPr>
              <a:cxnSpLocks/>
              <a:stCxn id="39" idx="2"/>
              <a:endCxn id="14" idx="0"/>
            </p:cNvCxnSpPr>
            <p:nvPr/>
          </p:nvCxnSpPr>
          <p:spPr>
            <a:xfrm>
              <a:off x="9711493" y="5945229"/>
              <a:ext cx="13970" cy="415352"/>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pic>
          <p:nvPicPr>
            <p:cNvPr id="53" name="Picture 2" descr="Red and green check mark icons Royalty Free Vector Image">
              <a:extLst>
                <a:ext uri="{FF2B5EF4-FFF2-40B4-BE49-F238E27FC236}">
                  <a16:creationId xmlns:a16="http://schemas.microsoft.com/office/drawing/2014/main" id="{1F04D0F4-25BA-7D95-EE20-ED63F77953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7674" t="17250" r="4534" b="26920"/>
            <a:stretch/>
          </p:blipFill>
          <p:spPr bwMode="auto">
            <a:xfrm>
              <a:off x="11599267" y="6390566"/>
              <a:ext cx="400678" cy="36512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E02565AD-291E-74C3-75B5-A8A6FB844332}"/>
                </a:ext>
              </a:extLst>
            </p:cNvPr>
            <p:cNvSpPr txBox="1"/>
            <p:nvPr/>
          </p:nvSpPr>
          <p:spPr>
            <a:xfrm>
              <a:off x="5951230" y="4889098"/>
              <a:ext cx="2660911" cy="1384995"/>
            </a:xfrm>
            <a:prstGeom prst="rect">
              <a:avLst/>
            </a:prstGeom>
            <a:noFill/>
          </p:spPr>
          <p:txBody>
            <a:bodyPr wrap="square">
              <a:spAutoFit/>
            </a:bodyPr>
            <a:lstStyle/>
            <a:p>
              <a:pPr algn="r"/>
              <a:r>
                <a:rPr lang="zh-CN" altLang="en-US" sz="2800" b="1" dirty="0">
                  <a:latin typeface="Colfax" panose="020B0304000000010002" pitchFamily="34" charset="0"/>
                  <a:cs typeface="Helvetica Neue"/>
                </a:rPr>
                <a:t>“</a:t>
              </a:r>
              <a:r>
                <a:rPr lang="en-US" altLang="zh-CN" sz="2800" b="1" dirty="0">
                  <a:latin typeface="Colfax" panose="020B0304000000010002" pitchFamily="34" charset="0"/>
                  <a:cs typeface="Helvetica Neue"/>
                </a:rPr>
                <a:t>Question: [Q]</a:t>
              </a:r>
            </a:p>
            <a:p>
              <a:pPr algn="r"/>
              <a:r>
                <a:rPr lang="en-US" altLang="zh-CN" sz="2800" b="1" dirty="0">
                  <a:latin typeface="Colfax" panose="020B0304000000010002" pitchFamily="34" charset="0"/>
                  <a:cs typeface="Helvetica Neue"/>
                </a:rPr>
                <a:t>Passage:</a:t>
              </a:r>
              <a:r>
                <a:rPr lang="zh-CN" altLang="en-US" sz="2800" b="1" dirty="0">
                  <a:latin typeface="Colfax" panose="020B0304000000010002" pitchFamily="34" charset="0"/>
                  <a:cs typeface="Helvetica Neue"/>
                </a:rPr>
                <a:t> </a:t>
              </a:r>
              <a:r>
                <a:rPr lang="en-US" altLang="zh-CN" sz="2800" b="1" dirty="0">
                  <a:latin typeface="Colfax" panose="020B0304000000010002" pitchFamily="34" charset="0"/>
                  <a:cs typeface="Helvetica Neue"/>
                </a:rPr>
                <a:t>[P]</a:t>
              </a:r>
            </a:p>
            <a:p>
              <a:pPr algn="r"/>
              <a:r>
                <a:rPr lang="en-US" altLang="zh-CN" sz="2800" b="1" dirty="0">
                  <a:latin typeface="Colfax" panose="020B0304000000010002" pitchFamily="34" charset="0"/>
                  <a:cs typeface="Helvetica Neue"/>
                </a:rPr>
                <a:t>Answer: </a:t>
              </a:r>
              <a:r>
                <a:rPr lang="zh-CN" altLang="en-US" sz="2800" b="1" dirty="0">
                  <a:latin typeface="Colfax" panose="020B0304000000010002" pitchFamily="34" charset="0"/>
                  <a:cs typeface="Helvetica Neue"/>
                </a:rPr>
                <a:t>”</a:t>
              </a:r>
              <a:endParaRPr lang="en-US" dirty="0">
                <a:latin typeface="Colfax" panose="020B0304000000010002" pitchFamily="34" charset="0"/>
              </a:endParaRPr>
            </a:p>
          </p:txBody>
        </p:sp>
      </p:grpSp>
      <p:sp>
        <p:nvSpPr>
          <p:cNvPr id="67" name="Rectangle 66">
            <a:extLst>
              <a:ext uri="{FF2B5EF4-FFF2-40B4-BE49-F238E27FC236}">
                <a16:creationId xmlns:a16="http://schemas.microsoft.com/office/drawing/2014/main" id="{89217AE7-BB26-D2C2-94DD-CB626482028C}"/>
              </a:ext>
            </a:extLst>
          </p:cNvPr>
          <p:cNvSpPr/>
          <p:nvPr/>
        </p:nvSpPr>
        <p:spPr>
          <a:xfrm>
            <a:off x="325718" y="1714127"/>
            <a:ext cx="10808447" cy="5455047"/>
          </a:xfrm>
          <a:prstGeom prst="rect">
            <a:avLst/>
          </a:prstGeom>
          <a:solidFill>
            <a:schemeClr val="bg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63" name="Rectangle 62">
            <a:extLst>
              <a:ext uri="{FF2B5EF4-FFF2-40B4-BE49-F238E27FC236}">
                <a16:creationId xmlns:a16="http://schemas.microsoft.com/office/drawing/2014/main" id="{FEF42699-EE1B-252B-7E5F-54980B945685}"/>
              </a:ext>
            </a:extLst>
          </p:cNvPr>
          <p:cNvSpPr/>
          <p:nvPr/>
        </p:nvSpPr>
        <p:spPr>
          <a:xfrm>
            <a:off x="325718" y="3940025"/>
            <a:ext cx="10718800" cy="2343267"/>
          </a:xfrm>
          <a:prstGeom prst="rect">
            <a:avLst/>
          </a:prstGeom>
          <a:solidFill>
            <a:srgbClr val="C00000">
              <a:alpha val="98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a:p>
            <a:endParaRPr lang="en-US" sz="2400" b="1" dirty="0">
              <a:latin typeface="Colfax" panose="020B0304000000010002" pitchFamily="34" charset="0"/>
              <a:cs typeface="Helvetica Neue"/>
            </a:endParaRPr>
          </a:p>
        </p:txBody>
      </p:sp>
      <p:sp>
        <p:nvSpPr>
          <p:cNvPr id="64" name="TextBox 63">
            <a:extLst>
              <a:ext uri="{FF2B5EF4-FFF2-40B4-BE49-F238E27FC236}">
                <a16:creationId xmlns:a16="http://schemas.microsoft.com/office/drawing/2014/main" id="{BE0DFA37-5910-3A03-016E-F798929CB2E9}"/>
              </a:ext>
            </a:extLst>
          </p:cNvPr>
          <p:cNvSpPr txBox="1"/>
          <p:nvPr/>
        </p:nvSpPr>
        <p:spPr>
          <a:xfrm>
            <a:off x="248308" y="4608048"/>
            <a:ext cx="725214" cy="584775"/>
          </a:xfrm>
          <a:prstGeom prst="rect">
            <a:avLst/>
          </a:prstGeom>
          <a:noFill/>
        </p:spPr>
        <p:txBody>
          <a:bodyPr wrap="square">
            <a:spAutoFit/>
          </a:bodyPr>
          <a:lstStyle/>
          <a:p>
            <a:pPr algn="ctr"/>
            <a:r>
              <a:rPr lang="en-US" sz="3200" b="1" dirty="0">
                <a:latin typeface="Colfax" panose="020B0304000000010002" pitchFamily="34" charset="0"/>
                <a:cs typeface="Helvetica Neue"/>
              </a:rPr>
              <a:t>🏆</a:t>
            </a:r>
            <a:endParaRPr lang="en-US" dirty="0"/>
          </a:p>
        </p:txBody>
      </p:sp>
      <p:sp>
        <p:nvSpPr>
          <p:cNvPr id="65" name="TextBox 64">
            <a:extLst>
              <a:ext uri="{FF2B5EF4-FFF2-40B4-BE49-F238E27FC236}">
                <a16:creationId xmlns:a16="http://schemas.microsoft.com/office/drawing/2014/main" id="{74ADF946-F54D-6A4C-7684-8DF8E957E7E4}"/>
              </a:ext>
            </a:extLst>
          </p:cNvPr>
          <p:cNvSpPr txBox="1"/>
          <p:nvPr/>
        </p:nvSpPr>
        <p:spPr>
          <a:xfrm>
            <a:off x="325718" y="3304540"/>
            <a:ext cx="10718800" cy="646331"/>
          </a:xfrm>
          <a:prstGeom prst="rect">
            <a:avLst/>
          </a:prstGeom>
          <a:solidFill>
            <a:schemeClr val="accent1"/>
          </a:solidFill>
        </p:spPr>
        <p:txBody>
          <a:bodyPr wrap="square" rtlCol="0">
            <a:spAutoFit/>
          </a:bodyPr>
          <a:lstStyle/>
          <a:p>
            <a:pPr algn="ctr"/>
            <a:r>
              <a:rPr lang="en-US" altLang="zh-CN" sz="3600" b="1" dirty="0">
                <a:solidFill>
                  <a:schemeClr val="bg1"/>
                </a:solidFill>
                <a:latin typeface="Helvetica Neue"/>
                <a:cs typeface="Helvetica Neue"/>
              </a:rPr>
              <a:t>Zero-Shot</a:t>
            </a:r>
            <a:r>
              <a:rPr lang="zh-CN" altLang="en-US" sz="3600" dirty="0">
                <a:solidFill>
                  <a:schemeClr val="bg1"/>
                </a:solidFill>
                <a:latin typeface="Helvetica Neue"/>
                <a:cs typeface="Helvetica Neue"/>
              </a:rPr>
              <a:t> </a:t>
            </a:r>
            <a:r>
              <a:rPr lang="en-US" altLang="zh-CN" sz="3600" dirty="0">
                <a:solidFill>
                  <a:schemeClr val="bg1"/>
                </a:solidFill>
                <a:latin typeface="Helvetica Neue"/>
                <a:cs typeface="Helvetica Neue"/>
              </a:rPr>
              <a:t>Open-Domain</a:t>
            </a:r>
            <a:r>
              <a:rPr lang="zh-CN" altLang="en-US" sz="3600" dirty="0">
                <a:solidFill>
                  <a:schemeClr val="bg1"/>
                </a:solidFill>
                <a:latin typeface="Helvetica Neue"/>
                <a:cs typeface="Helvetica Neue"/>
              </a:rPr>
              <a:t> </a:t>
            </a:r>
            <a:r>
              <a:rPr lang="en-US" altLang="zh-CN" sz="3600" dirty="0">
                <a:solidFill>
                  <a:schemeClr val="bg1"/>
                </a:solidFill>
                <a:latin typeface="Helvetica Neue"/>
                <a:cs typeface="Helvetica Neue"/>
              </a:rPr>
              <a:t>Question</a:t>
            </a:r>
            <a:r>
              <a:rPr lang="zh-CN" altLang="en-US" sz="3600" dirty="0">
                <a:solidFill>
                  <a:schemeClr val="bg1"/>
                </a:solidFill>
                <a:latin typeface="Helvetica Neue"/>
                <a:cs typeface="Helvetica Neue"/>
              </a:rPr>
              <a:t> </a:t>
            </a:r>
            <a:r>
              <a:rPr lang="en-US" altLang="zh-CN" sz="3600" dirty="0">
                <a:solidFill>
                  <a:schemeClr val="bg1"/>
                </a:solidFill>
                <a:latin typeface="Helvetica Neue"/>
                <a:cs typeface="Helvetica Neue"/>
              </a:rPr>
              <a:t>Answering</a:t>
            </a:r>
            <a:endParaRPr lang="en-US" sz="3600" dirty="0">
              <a:solidFill>
                <a:schemeClr val="bg1"/>
              </a:solidFill>
              <a:latin typeface="Helvetica Neue"/>
              <a:cs typeface="Helvetica Neue"/>
            </a:endParaRPr>
          </a:p>
        </p:txBody>
      </p:sp>
      <p:graphicFrame>
        <p:nvGraphicFramePr>
          <p:cNvPr id="66" name="Table 65">
            <a:extLst>
              <a:ext uri="{FF2B5EF4-FFF2-40B4-BE49-F238E27FC236}">
                <a16:creationId xmlns:a16="http://schemas.microsoft.com/office/drawing/2014/main" id="{D1B99D03-1280-5577-A3C3-3BBA5D9FC4A4}"/>
              </a:ext>
            </a:extLst>
          </p:cNvPr>
          <p:cNvGraphicFramePr>
            <a:graphicFrameLocks noGrp="1"/>
          </p:cNvGraphicFramePr>
          <p:nvPr/>
        </p:nvGraphicFramePr>
        <p:xfrm>
          <a:off x="943915" y="4003545"/>
          <a:ext cx="9966770" cy="2085016"/>
        </p:xfrm>
        <a:graphic>
          <a:graphicData uri="http://schemas.openxmlformats.org/drawingml/2006/table">
            <a:tbl>
              <a:tblPr firstRow="1" bandRow="1">
                <a:tableStyleId>{5C22544A-7EE6-4342-B048-85BDC9FD1C3A}</a:tableStyleId>
              </a:tblPr>
              <a:tblGrid>
                <a:gridCol w="2211661">
                  <a:extLst>
                    <a:ext uri="{9D8B030D-6E8A-4147-A177-3AD203B41FA5}">
                      <a16:colId xmlns:a16="http://schemas.microsoft.com/office/drawing/2014/main" val="1752621162"/>
                    </a:ext>
                  </a:extLst>
                </a:gridCol>
                <a:gridCol w="2771724">
                  <a:extLst>
                    <a:ext uri="{9D8B030D-6E8A-4147-A177-3AD203B41FA5}">
                      <a16:colId xmlns:a16="http://schemas.microsoft.com/office/drawing/2014/main" val="2090348522"/>
                    </a:ext>
                  </a:extLst>
                </a:gridCol>
                <a:gridCol w="3270488">
                  <a:extLst>
                    <a:ext uri="{9D8B030D-6E8A-4147-A177-3AD203B41FA5}">
                      <a16:colId xmlns:a16="http://schemas.microsoft.com/office/drawing/2014/main" val="1595131254"/>
                    </a:ext>
                  </a:extLst>
                </a:gridCol>
                <a:gridCol w="1712897">
                  <a:extLst>
                    <a:ext uri="{9D8B030D-6E8A-4147-A177-3AD203B41FA5}">
                      <a16:colId xmlns:a16="http://schemas.microsoft.com/office/drawing/2014/main" val="3785887207"/>
                    </a:ext>
                  </a:extLst>
                </a:gridCol>
              </a:tblGrid>
              <a:tr h="521254">
                <a:tc>
                  <a:txBody>
                    <a:bodyPr/>
                    <a:lstStyle/>
                    <a:p>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(Exact</a:t>
                      </a:r>
                      <a:r>
                        <a:rPr lang="zh-CN" altLang="en-US"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Match)</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Web</a:t>
                      </a:r>
                      <a:r>
                        <a:rPr lang="zh-CN" alt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Questions</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Natural</a:t>
                      </a:r>
                      <a:r>
                        <a:rPr lang="zh-CN" alt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Questions</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CN" sz="28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TriviaQA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sng" dirty="0">
                          <a:solidFill>
                            <a:schemeClr val="bg1"/>
                          </a:solidFill>
                          <a:latin typeface="Colfax" panose="020B0304000000010002" pitchFamily="34" charset="0"/>
                        </a:rPr>
                        <a:t>Ours</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24.8</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28.2</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1"/>
                          </a:solidFill>
                          <a:latin typeface="Colfax" panose="020B0304000000010002" pitchFamily="34" charset="0"/>
                        </a:rPr>
                        <a:t>59.3</a:t>
                      </a:r>
                      <a:endParaRPr lang="en-US" sz="2800" b="1" u="sng" dirty="0">
                        <a:solidFill>
                          <a:schemeClr val="bg1"/>
                        </a:solidFill>
                        <a:latin typeface="Colfax" panose="020B0304000000010002" pitchFamily="34"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1"/>
                          </a:solidFill>
                          <a:latin typeface="Colfax" panose="020B0304000000010002" pitchFamily="34" charset="0"/>
                        </a:rPr>
                        <a:t>PaLM</a:t>
                      </a:r>
                      <a:r>
                        <a:rPr lang="zh-CN" altLang="en-US" sz="2800" dirty="0">
                          <a:solidFill>
                            <a:schemeClr val="bg1"/>
                          </a:solidFill>
                          <a:latin typeface="Colfax" panose="020B0304000000010002" pitchFamily="34" charset="0"/>
                        </a:rPr>
                        <a:t> </a:t>
                      </a:r>
                      <a:r>
                        <a:rPr lang="en-US" altLang="zh-CN" sz="2800" dirty="0">
                          <a:solidFill>
                            <a:schemeClr val="bg1"/>
                          </a:solidFill>
                          <a:latin typeface="Colfax" panose="020B0304000000010002" pitchFamily="34" charset="0"/>
                        </a:rPr>
                        <a:t>(540B)</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19.0</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24.7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56.7</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err="1">
                          <a:solidFill>
                            <a:schemeClr val="bg1"/>
                          </a:solidFill>
                          <a:latin typeface="Colfax" panose="020B0304000000010002" pitchFamily="34" charset="0"/>
                        </a:rPr>
                        <a:t>InstructGPT</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18.6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20.9</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1"/>
                          </a:solidFill>
                          <a:latin typeface="Colfax" panose="020B0304000000010002" pitchFamily="34" charset="0"/>
                        </a:rPr>
                        <a:t>52.6</a:t>
                      </a:r>
                      <a:endParaRPr lang="en-US" sz="2800" dirty="0">
                        <a:solidFill>
                          <a:schemeClr val="bg1"/>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sp>
        <p:nvSpPr>
          <p:cNvPr id="3" name="Slide Number Placeholder 2">
            <a:extLst>
              <a:ext uri="{FF2B5EF4-FFF2-40B4-BE49-F238E27FC236}">
                <a16:creationId xmlns:a16="http://schemas.microsoft.com/office/drawing/2014/main" id="{69420F07-BDF4-C649-E539-273B4160CCE4}"/>
              </a:ext>
            </a:extLst>
          </p:cNvPr>
          <p:cNvSpPr>
            <a:spLocks noGrp="1"/>
          </p:cNvSpPr>
          <p:nvPr>
            <p:ph type="sldNum" sz="quarter" idx="11"/>
          </p:nvPr>
        </p:nvSpPr>
        <p:spPr/>
        <p:txBody>
          <a:bodyPr/>
          <a:lstStyle/>
          <a:p>
            <a:pPr>
              <a:defRPr/>
            </a:pPr>
            <a:fld id="{91F31FA6-B0B4-9940-9B47-E6B321700686}" type="slidenum">
              <a:rPr lang="en-US" smtClean="0"/>
              <a:pPr>
                <a:defRPr/>
              </a:pPr>
              <a:t>34</a:t>
            </a:fld>
            <a:endParaRPr lang="en-US"/>
          </a:p>
        </p:txBody>
      </p:sp>
    </p:spTree>
    <p:extLst>
      <p:ext uri="{BB962C8B-B14F-4D97-AF65-F5344CB8AC3E}">
        <p14:creationId xmlns:p14="http://schemas.microsoft.com/office/powerpoint/2010/main" val="3837926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5616A4-8E53-9035-D9C6-3CD2B108EEE0}"/>
              </a:ext>
            </a:extLst>
          </p:cNvPr>
          <p:cNvSpPr>
            <a:spLocks noGrp="1"/>
          </p:cNvSpPr>
          <p:nvPr>
            <p:ph type="body" idx="12"/>
          </p:nvPr>
        </p:nvSpPr>
        <p:spPr/>
        <p:txBody>
          <a:bodyPr/>
          <a:lstStyle/>
          <a:p>
            <a:r>
              <a:rPr lang="en-US" altLang="zh-CN" dirty="0"/>
              <a:t>“Many</a:t>
            </a:r>
            <a:r>
              <a:rPr lang="zh-CN" altLang="en-US" dirty="0"/>
              <a:t> </a:t>
            </a:r>
            <a:r>
              <a:rPr lang="en-US" altLang="zh-CN" dirty="0"/>
              <a:t>shots”:</a:t>
            </a:r>
            <a:r>
              <a:rPr lang="zh-CN" altLang="en-US" dirty="0"/>
              <a:t> </a:t>
            </a:r>
            <a:r>
              <a:rPr lang="en-US" altLang="zh-CN" dirty="0"/>
              <a:t>Training</a:t>
            </a:r>
            <a:r>
              <a:rPr lang="zh-CN" altLang="en-US" dirty="0"/>
              <a:t> </a:t>
            </a:r>
            <a:r>
              <a:rPr lang="en-US" altLang="zh-CN" dirty="0"/>
              <a:t>QA</a:t>
            </a:r>
            <a:r>
              <a:rPr lang="zh-CN" altLang="en-US" dirty="0"/>
              <a:t> </a:t>
            </a:r>
            <a:r>
              <a:rPr lang="en-US" altLang="zh-CN" dirty="0"/>
              <a:t>specialists</a:t>
            </a:r>
            <a:endParaRPr lang="en-US" dirty="0"/>
          </a:p>
        </p:txBody>
      </p:sp>
      <p:sp>
        <p:nvSpPr>
          <p:cNvPr id="4" name="Title 3">
            <a:extLst>
              <a:ext uri="{FF2B5EF4-FFF2-40B4-BE49-F238E27FC236}">
                <a16:creationId xmlns:a16="http://schemas.microsoft.com/office/drawing/2014/main" id="{7A814CB8-E160-FED0-9213-EF7F48253C9D}"/>
              </a:ext>
            </a:extLst>
          </p:cNvPr>
          <p:cNvSpPr>
            <a:spLocks noGrp="1"/>
          </p:cNvSpPr>
          <p:nvPr>
            <p:ph type="title"/>
          </p:nvPr>
        </p:nvSpPr>
        <p:spPr/>
        <p:txBody>
          <a:bodyPr/>
          <a:lstStyle/>
          <a:p>
            <a:r>
              <a:rPr lang="en-US" altLang="zh-CN" dirty="0" err="1"/>
              <a:t>GenRead</a:t>
            </a:r>
            <a:r>
              <a:rPr lang="en-US" altLang="zh-CN" dirty="0"/>
              <a:t>:</a:t>
            </a:r>
            <a:r>
              <a:rPr lang="zh-CN" altLang="en-US" dirty="0"/>
              <a:t> </a:t>
            </a:r>
            <a:r>
              <a:rPr lang="en-US" altLang="zh-CN" dirty="0"/>
              <a:t>Supervised</a:t>
            </a:r>
            <a:r>
              <a:rPr lang="zh-CN" altLang="en-US" dirty="0"/>
              <a:t> </a:t>
            </a:r>
            <a:r>
              <a:rPr lang="en-US" altLang="zh-CN" dirty="0"/>
              <a:t>Learning</a:t>
            </a:r>
            <a:endParaRPr lang="en-US" dirty="0"/>
          </a:p>
        </p:txBody>
      </p:sp>
      <p:graphicFrame>
        <p:nvGraphicFramePr>
          <p:cNvPr id="33" name="Table 33">
            <a:extLst>
              <a:ext uri="{FF2B5EF4-FFF2-40B4-BE49-F238E27FC236}">
                <a16:creationId xmlns:a16="http://schemas.microsoft.com/office/drawing/2014/main" id="{E505333A-18A3-F864-A1F7-F1412B09CE5E}"/>
              </a:ext>
            </a:extLst>
          </p:cNvPr>
          <p:cNvGraphicFramePr>
            <a:graphicFrameLocks noGrp="1"/>
          </p:cNvGraphicFramePr>
          <p:nvPr/>
        </p:nvGraphicFramePr>
        <p:xfrm>
          <a:off x="5701558" y="2262777"/>
          <a:ext cx="6078070" cy="6827520"/>
        </p:xfrm>
        <a:graphic>
          <a:graphicData uri="http://schemas.openxmlformats.org/drawingml/2006/table">
            <a:tbl>
              <a:tblPr firstRow="1" bandRow="1">
                <a:tableStyleId>{7DF18680-E054-41AD-8BC1-D1AEF772440D}</a:tableStyleId>
              </a:tblPr>
              <a:tblGrid>
                <a:gridCol w="1810869">
                  <a:extLst>
                    <a:ext uri="{9D8B030D-6E8A-4147-A177-3AD203B41FA5}">
                      <a16:colId xmlns:a16="http://schemas.microsoft.com/office/drawing/2014/main" val="1854824674"/>
                    </a:ext>
                  </a:extLst>
                </a:gridCol>
                <a:gridCol w="2205317">
                  <a:extLst>
                    <a:ext uri="{9D8B030D-6E8A-4147-A177-3AD203B41FA5}">
                      <a16:colId xmlns:a16="http://schemas.microsoft.com/office/drawing/2014/main" val="625944183"/>
                    </a:ext>
                  </a:extLst>
                </a:gridCol>
                <a:gridCol w="2061884">
                  <a:extLst>
                    <a:ext uri="{9D8B030D-6E8A-4147-A177-3AD203B41FA5}">
                      <a16:colId xmlns:a16="http://schemas.microsoft.com/office/drawing/2014/main" val="622788308"/>
                    </a:ext>
                  </a:extLst>
                </a:gridCol>
              </a:tblGrid>
              <a:tr h="370840">
                <a:tc>
                  <a:txBody>
                    <a:bodyPr/>
                    <a:lstStyle/>
                    <a:p>
                      <a:pPr algn="ctr"/>
                      <a:r>
                        <a:rPr lang="en-US" altLang="zh-CN" sz="2800" b="1" dirty="0" err="1">
                          <a:solidFill>
                            <a:schemeClr val="bg1"/>
                          </a:solidFill>
                        </a:rPr>
                        <a:t>WebQ</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800" b="1" dirty="0" err="1">
                          <a:solidFill>
                            <a:schemeClr val="bg1"/>
                          </a:solidFill>
                        </a:rPr>
                        <a:t>NaturalQ</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tc>
                <a:tc>
                  <a:txBody>
                    <a:bodyPr/>
                    <a:lstStyle/>
                    <a:p>
                      <a:pPr algn="ctr"/>
                      <a:r>
                        <a:rPr lang="en-US" altLang="zh-CN" sz="2800" b="1" dirty="0" err="1">
                          <a:solidFill>
                            <a:schemeClr val="bg1"/>
                          </a:solidFill>
                        </a:rPr>
                        <a:t>TriviaQA</a:t>
                      </a:r>
                      <a:endParaRPr lang="en-US" sz="28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txBody>
                  <a:tcPr/>
                </a:tc>
                <a:extLst>
                  <a:ext uri="{0D108BD9-81ED-4DB2-BD59-A6C34878D82A}">
                    <a16:rowId xmlns:a16="http://schemas.microsoft.com/office/drawing/2014/main" val="2930859752"/>
                  </a:ext>
                </a:extLst>
              </a:tr>
              <a:tr h="370840">
                <a:tc>
                  <a:txBody>
                    <a:bodyPr/>
                    <a:lstStyle/>
                    <a:p>
                      <a:pPr algn="ctr"/>
                      <a:endParaRPr lang="en-US" dirty="0">
                        <a:solidFill>
                          <a:schemeClr val="bg2">
                            <a:lumMod val="10000"/>
                          </a:schemeClr>
                        </a:solidFill>
                        <a:latin typeface="Colfax" panose="020B0304000000010002" pitchFamily="34" charset="0"/>
                      </a:endParaRPr>
                    </a:p>
                  </a:txBody>
                  <a:tcPr>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B w="381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3403087241"/>
                  </a:ext>
                </a:extLst>
              </a:tr>
              <a:tr h="370840">
                <a:tc>
                  <a:txBody>
                    <a:bodyPr/>
                    <a:lstStyle/>
                    <a:p>
                      <a:pPr algn="ctr"/>
                      <a:r>
                        <a:rPr lang="en-US" altLang="zh-CN" b="1" dirty="0">
                          <a:solidFill>
                            <a:schemeClr val="accent4">
                              <a:lumMod val="75000"/>
                            </a:schemeClr>
                          </a:solidFill>
                          <a:latin typeface="Colfax" panose="020B0304000000010002" pitchFamily="34" charset="0"/>
                        </a:rPr>
                        <a:t>56.2</a:t>
                      </a:r>
                      <a:endParaRPr lang="en-US" b="1" dirty="0">
                        <a:solidFill>
                          <a:schemeClr val="accent4">
                            <a:lumMod val="75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b="1" dirty="0">
                          <a:solidFill>
                            <a:schemeClr val="accent4">
                              <a:lumMod val="75000"/>
                            </a:schemeClr>
                          </a:solidFill>
                          <a:latin typeface="Colfax" panose="020B0304000000010002" pitchFamily="34" charset="0"/>
                        </a:rPr>
                        <a:t>54.0</a:t>
                      </a:r>
                      <a:endParaRPr lang="en-US" b="1" dirty="0">
                        <a:solidFill>
                          <a:schemeClr val="accent4">
                            <a:lumMod val="75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b="1" dirty="0">
                          <a:solidFill>
                            <a:schemeClr val="accent4">
                              <a:lumMod val="75000"/>
                            </a:schemeClr>
                          </a:solidFill>
                          <a:latin typeface="Colfax" panose="020B0304000000010002" pitchFamily="34" charset="0"/>
                        </a:rPr>
                        <a:t>74.3</a:t>
                      </a:r>
                      <a:endParaRPr lang="en-US" b="1" dirty="0">
                        <a:solidFill>
                          <a:schemeClr val="accent4">
                            <a:lumMod val="75000"/>
                          </a:schemeClr>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06620185"/>
                  </a:ext>
                </a:extLst>
              </a:tr>
              <a:tr h="370840">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704327333"/>
                  </a:ext>
                </a:extLst>
              </a:tr>
              <a:tr h="370840">
                <a:tc>
                  <a:txBody>
                    <a:bodyPr/>
                    <a:lstStyle/>
                    <a:p>
                      <a:pPr algn="ctr"/>
                      <a:r>
                        <a:rPr lang="en-US" altLang="zh-CN" dirty="0">
                          <a:solidFill>
                            <a:schemeClr val="bg2">
                              <a:lumMod val="10000"/>
                            </a:schemeClr>
                          </a:solidFill>
                          <a:latin typeface="Colfax" panose="020B0304000000010002" pitchFamily="34" charset="0"/>
                        </a:rPr>
                        <a:t>55.4</a:t>
                      </a:r>
                      <a:endParaRPr lang="en-US"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T w="38100" cap="flat" cmpd="sng" algn="ctr">
                      <a:solidFill>
                        <a:schemeClr val="accent6"/>
                      </a:solidFill>
                      <a:prstDash val="solid"/>
                      <a:round/>
                      <a:headEnd type="none" w="med" len="med"/>
                      <a:tailEnd type="none" w="med" len="med"/>
                    </a:lnT>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a:t>
                      </a: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72.6</a:t>
                      </a:r>
                      <a:endParaRPr lang="en-US" dirty="0">
                        <a:solidFill>
                          <a:schemeClr val="bg2">
                            <a:lumMod val="10000"/>
                          </a:schemeClr>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334961824"/>
                  </a:ext>
                </a:extLst>
              </a:tr>
              <a:tr h="370840">
                <a:tc>
                  <a:txBody>
                    <a:bodyPr/>
                    <a:lstStyle/>
                    <a:p>
                      <a:pPr algn="ctr"/>
                      <a:r>
                        <a:rPr lang="en-US" altLang="zh-CN" b="1" dirty="0">
                          <a:solidFill>
                            <a:srgbClr val="C00000"/>
                          </a:solidFill>
                          <a:latin typeface="Colfax" panose="020B0304000000010002" pitchFamily="34" charset="0"/>
                        </a:rPr>
                        <a:t>54.5</a:t>
                      </a:r>
                      <a:endParaRPr lang="en-US" b="1" dirty="0">
                        <a:solidFill>
                          <a:srgbClr val="C00000"/>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b="1" dirty="0">
                          <a:solidFill>
                            <a:srgbClr val="C00000"/>
                          </a:solidFill>
                          <a:latin typeface="Colfax" panose="020B0304000000010002" pitchFamily="34" charset="0"/>
                        </a:rPr>
                        <a:t>45.6</a:t>
                      </a:r>
                      <a:endParaRPr lang="en-US" b="1" dirty="0">
                        <a:solidFill>
                          <a:srgbClr val="C00000"/>
                        </a:solidFill>
                        <a:latin typeface="Colfax" panose="020B0304000000010002" pitchFamily="34" charset="0"/>
                      </a:endParaRPr>
                    </a:p>
                  </a:txBody>
                  <a:tcPr>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b="1" dirty="0">
                          <a:solidFill>
                            <a:srgbClr val="C00000"/>
                          </a:solidFill>
                          <a:latin typeface="Colfax" panose="020B0304000000010002" pitchFamily="34" charset="0"/>
                        </a:rPr>
                        <a:t>71.6</a:t>
                      </a:r>
                      <a:endParaRPr lang="en-US" b="1" dirty="0">
                        <a:solidFill>
                          <a:srgbClr val="C00000"/>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B w="38100" cap="flat" cmpd="sng" algn="ctr">
                      <a:solidFill>
                        <a:schemeClr val="accent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226234530"/>
                  </a:ext>
                </a:extLst>
              </a:tr>
              <a:tr h="370840">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357570216"/>
                  </a:ext>
                </a:extLst>
              </a:tr>
              <a:tr h="370840">
                <a:tc>
                  <a:txBody>
                    <a:bodyPr/>
                    <a:lstStyle/>
                    <a:p>
                      <a:pPr algn="ctr"/>
                      <a:r>
                        <a:rPr lang="en-US" altLang="zh-CN" b="1" dirty="0">
                          <a:solidFill>
                            <a:srgbClr val="0070C0"/>
                          </a:solidFill>
                          <a:latin typeface="Colfax" panose="020B0304000000010002" pitchFamily="34" charset="0"/>
                        </a:rPr>
                        <a:t>50.8</a:t>
                      </a:r>
                      <a:endParaRPr lang="en-US" b="1" dirty="0">
                        <a:solidFill>
                          <a:srgbClr val="0070C0"/>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T w="38100" cap="flat" cmpd="sng" algn="ctr">
                      <a:solidFill>
                        <a:schemeClr val="accent6"/>
                      </a:solidFill>
                      <a:prstDash val="solid"/>
                      <a:round/>
                      <a:headEnd type="none" w="med" len="med"/>
                      <a:tailEnd type="none" w="med" len="med"/>
                    </a:lnT>
                    <a:solidFill>
                      <a:schemeClr val="accent5">
                        <a:lumMod val="20000"/>
                        <a:lumOff val="80000"/>
                      </a:schemeClr>
                    </a:solidFill>
                  </a:tcPr>
                </a:tc>
                <a:tc>
                  <a:txBody>
                    <a:bodyPr/>
                    <a:lstStyle/>
                    <a:p>
                      <a:pPr algn="ctr"/>
                      <a:r>
                        <a:rPr lang="en-US" altLang="zh-CN" b="1" dirty="0">
                          <a:solidFill>
                            <a:srgbClr val="0070C0"/>
                          </a:solidFill>
                          <a:latin typeface="Colfax" panose="020B0304000000010002" pitchFamily="34" charset="0"/>
                        </a:rPr>
                        <a:t>50.1</a:t>
                      </a:r>
                      <a:endParaRPr lang="en-US" b="1" dirty="0">
                        <a:solidFill>
                          <a:srgbClr val="0070C0"/>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solidFill>
                      <a:schemeClr val="accent5">
                        <a:lumMod val="20000"/>
                        <a:lumOff val="80000"/>
                      </a:schemeClr>
                    </a:solidFill>
                  </a:tcPr>
                </a:tc>
                <a:tc>
                  <a:txBody>
                    <a:bodyPr/>
                    <a:lstStyle/>
                    <a:p>
                      <a:pPr algn="ctr"/>
                      <a:r>
                        <a:rPr lang="en-US" altLang="zh-CN" b="1" dirty="0">
                          <a:solidFill>
                            <a:srgbClr val="0070C0"/>
                          </a:solidFill>
                          <a:latin typeface="Colfax" panose="020B0304000000010002" pitchFamily="34" charset="0"/>
                        </a:rPr>
                        <a:t>66.3</a:t>
                      </a:r>
                      <a:endParaRPr lang="en-US" b="1" dirty="0">
                        <a:solidFill>
                          <a:srgbClr val="0070C0"/>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solidFill>
                      <a:schemeClr val="accent5">
                        <a:lumMod val="20000"/>
                        <a:lumOff val="80000"/>
                      </a:schemeClr>
                    </a:solidFill>
                  </a:tcPr>
                </a:tc>
                <a:extLst>
                  <a:ext uri="{0D108BD9-81ED-4DB2-BD59-A6C34878D82A}">
                    <a16:rowId xmlns:a16="http://schemas.microsoft.com/office/drawing/2014/main" val="2665871204"/>
                  </a:ext>
                </a:extLst>
              </a:tr>
              <a:tr h="370840">
                <a:tc>
                  <a:txBody>
                    <a:bodyPr/>
                    <a:lstStyle/>
                    <a:p>
                      <a:pPr algn="ctr"/>
                      <a:r>
                        <a:rPr lang="en-US" altLang="zh-CN" dirty="0">
                          <a:solidFill>
                            <a:schemeClr val="bg2">
                              <a:lumMod val="10000"/>
                            </a:schemeClr>
                          </a:solidFill>
                          <a:latin typeface="Colfax" panose="020B0304000000010002" pitchFamily="34" charset="0"/>
                        </a:rPr>
                        <a:t>53.6</a:t>
                      </a:r>
                      <a:endParaRPr lang="en-US"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45.0</a:t>
                      </a:r>
                      <a:endParaRPr lang="en-US" dirty="0">
                        <a:solidFill>
                          <a:schemeClr val="bg2">
                            <a:lumMod val="10000"/>
                          </a:schemeClr>
                        </a:solidFill>
                        <a:latin typeface="Colfax" panose="020B0304000000010002" pitchFamily="34" charset="0"/>
                      </a:endParaRPr>
                    </a:p>
                  </a:txBody>
                  <a:tcPr>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65.4</a:t>
                      </a:r>
                      <a:endParaRPr lang="en-US" dirty="0">
                        <a:solidFill>
                          <a:schemeClr val="bg2">
                            <a:lumMod val="10000"/>
                          </a:schemeClr>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solidFill>
                      <a:schemeClr val="accent5">
                        <a:lumMod val="20000"/>
                        <a:lumOff val="80000"/>
                      </a:schemeClr>
                    </a:solidFill>
                  </a:tcPr>
                </a:tc>
                <a:extLst>
                  <a:ext uri="{0D108BD9-81ED-4DB2-BD59-A6C34878D82A}">
                    <a16:rowId xmlns:a16="http://schemas.microsoft.com/office/drawing/2014/main" val="2918948723"/>
                  </a:ext>
                </a:extLst>
              </a:tr>
              <a:tr h="370840">
                <a:tc>
                  <a:txBody>
                    <a:bodyPr/>
                    <a:lstStyle/>
                    <a:p>
                      <a:pPr algn="ctr"/>
                      <a:r>
                        <a:rPr lang="en-US" altLang="zh-CN" dirty="0">
                          <a:solidFill>
                            <a:schemeClr val="bg2">
                              <a:lumMod val="10000"/>
                            </a:schemeClr>
                          </a:solidFill>
                          <a:latin typeface="Colfax" panose="020B0304000000010002" pitchFamily="34" charset="0"/>
                        </a:rPr>
                        <a:t>46.5</a:t>
                      </a:r>
                      <a:endParaRPr lang="en-US"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42.8</a:t>
                      </a:r>
                      <a:endParaRPr lang="en-US" dirty="0">
                        <a:solidFill>
                          <a:schemeClr val="bg2">
                            <a:lumMod val="10000"/>
                          </a:schemeClr>
                        </a:solidFill>
                        <a:latin typeface="Colfax" panose="020B0304000000010002" pitchFamily="34" charset="0"/>
                      </a:endParaRPr>
                    </a:p>
                  </a:txBody>
                  <a:tcPr>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65.4</a:t>
                      </a:r>
                      <a:endParaRPr lang="en-US" dirty="0">
                        <a:solidFill>
                          <a:schemeClr val="bg2">
                            <a:lumMod val="10000"/>
                          </a:schemeClr>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B w="38100" cap="flat" cmpd="sng" algn="ctr">
                      <a:solidFill>
                        <a:schemeClr val="accent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233216487"/>
                  </a:ext>
                </a:extLst>
              </a:tr>
              <a:tr h="370840">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tc>
                  <a:txBody>
                    <a:bodyPr/>
                    <a:lstStyle/>
                    <a:p>
                      <a:pPr algn="ct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1834968578"/>
                  </a:ext>
                </a:extLst>
              </a:tr>
              <a:tr h="370840">
                <a:tc>
                  <a:txBody>
                    <a:bodyPr/>
                    <a:lstStyle/>
                    <a:p>
                      <a:pPr algn="ctr"/>
                      <a:r>
                        <a:rPr lang="en-US" altLang="zh-CN" dirty="0">
                          <a:solidFill>
                            <a:schemeClr val="bg2">
                              <a:lumMod val="10000"/>
                            </a:schemeClr>
                          </a:solidFill>
                          <a:latin typeface="Colfax" panose="020B0304000000010002" pitchFamily="34" charset="0"/>
                        </a:rPr>
                        <a:t>24.8</a:t>
                      </a:r>
                    </a:p>
                    <a:p>
                      <a:pPr algn="ctr"/>
                      <a:r>
                        <a:rPr lang="en-US" altLang="zh-CN" dirty="0">
                          <a:solidFill>
                            <a:schemeClr val="bg2">
                              <a:lumMod val="10000"/>
                            </a:schemeClr>
                          </a:solidFill>
                          <a:latin typeface="Colfax" panose="020B0304000000010002" pitchFamily="34" charset="0"/>
                        </a:rPr>
                        <a:t>28.2</a:t>
                      </a:r>
                      <a:endParaRPr lang="en-US"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28.2</a:t>
                      </a:r>
                    </a:p>
                    <a:p>
                      <a:pPr algn="ctr"/>
                      <a:r>
                        <a:rPr lang="en-US" altLang="zh-CN" dirty="0">
                          <a:solidFill>
                            <a:schemeClr val="bg2">
                              <a:lumMod val="10000"/>
                            </a:schemeClr>
                          </a:solidFill>
                          <a:latin typeface="Colfax" panose="020B0304000000010002" pitchFamily="34" charset="0"/>
                        </a:rPr>
                        <a:t>37.5</a:t>
                      </a:r>
                      <a:endParaRPr lang="en-US" dirty="0">
                        <a:solidFill>
                          <a:schemeClr val="bg2">
                            <a:lumMod val="10000"/>
                          </a:schemeClr>
                        </a:solidFill>
                        <a:latin typeface="Colfax" panose="020B0304000000010002" pitchFamily="34" charset="0"/>
                      </a:endParaRPr>
                    </a:p>
                  </a:txBody>
                  <a:tcP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tc>
                  <a:txBody>
                    <a:bodyPr/>
                    <a:lstStyle/>
                    <a:p>
                      <a:pPr algn="ctr"/>
                      <a:r>
                        <a:rPr lang="en-US" altLang="zh-CN" dirty="0">
                          <a:solidFill>
                            <a:schemeClr val="bg2">
                              <a:lumMod val="10000"/>
                            </a:schemeClr>
                          </a:solidFill>
                          <a:latin typeface="Colfax" panose="020B0304000000010002" pitchFamily="34" charset="0"/>
                        </a:rPr>
                        <a:t>59.3</a:t>
                      </a:r>
                    </a:p>
                    <a:p>
                      <a:pPr algn="ctr"/>
                      <a:r>
                        <a:rPr lang="en-US" altLang="zh-CN" dirty="0">
                          <a:solidFill>
                            <a:schemeClr val="bg2">
                              <a:lumMod val="10000"/>
                            </a:schemeClr>
                          </a:solidFill>
                          <a:latin typeface="Colfax" panose="020B0304000000010002" pitchFamily="34" charset="0"/>
                        </a:rPr>
                        <a:t>86.1</a:t>
                      </a:r>
                      <a:endParaRPr lang="en-US" dirty="0">
                        <a:solidFill>
                          <a:schemeClr val="bg2">
                            <a:lumMod val="10000"/>
                          </a:schemeClr>
                        </a:solidFill>
                        <a:latin typeface="Colfax" panose="020B0304000000010002" pitchFamily="34" charset="0"/>
                      </a:endParaRPr>
                    </a:p>
                  </a:txBody>
                  <a:tcPr>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38100" cap="flat" cmpd="sng" algn="ctr">
                      <a:solidFill>
                        <a:schemeClr val="accent6"/>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574786712"/>
                  </a:ext>
                </a:extLst>
              </a:tr>
            </a:tbl>
          </a:graphicData>
        </a:graphic>
      </p:graphicFrame>
      <p:graphicFrame>
        <p:nvGraphicFramePr>
          <p:cNvPr id="34" name="Table 33">
            <a:extLst>
              <a:ext uri="{FF2B5EF4-FFF2-40B4-BE49-F238E27FC236}">
                <a16:creationId xmlns:a16="http://schemas.microsoft.com/office/drawing/2014/main" id="{075E2F7D-F94B-2173-0419-63EF52E762A4}"/>
              </a:ext>
            </a:extLst>
          </p:cNvPr>
          <p:cNvGraphicFramePr>
            <a:graphicFrameLocks noGrp="1"/>
          </p:cNvGraphicFramePr>
          <p:nvPr/>
        </p:nvGraphicFramePr>
        <p:xfrm>
          <a:off x="1255061" y="5496346"/>
          <a:ext cx="4307073" cy="2072640"/>
        </p:xfrm>
        <a:graphic>
          <a:graphicData uri="http://schemas.openxmlformats.org/drawingml/2006/table">
            <a:tbl>
              <a:tblPr firstRow="1" bandRow="1">
                <a:tableStyleId>{93296810-A885-4BE3-A3E7-6D5BEEA58F35}</a:tableStyleId>
              </a:tblPr>
              <a:tblGrid>
                <a:gridCol w="2621708">
                  <a:extLst>
                    <a:ext uri="{9D8B030D-6E8A-4147-A177-3AD203B41FA5}">
                      <a16:colId xmlns:a16="http://schemas.microsoft.com/office/drawing/2014/main" val="2347802580"/>
                    </a:ext>
                  </a:extLst>
                </a:gridCol>
                <a:gridCol w="1685365">
                  <a:extLst>
                    <a:ext uri="{9D8B030D-6E8A-4147-A177-3AD203B41FA5}">
                      <a16:colId xmlns:a16="http://schemas.microsoft.com/office/drawing/2014/main" val="4092578623"/>
                    </a:ext>
                  </a:extLst>
                </a:gridCol>
              </a:tblGrid>
              <a:tr h="0">
                <a:tc>
                  <a:txBody>
                    <a:bodyPr/>
                    <a:lstStyle/>
                    <a:p>
                      <a:r>
                        <a:rPr lang="en-US" altLang="zh-CN" sz="2800" dirty="0"/>
                        <a:t>Retriever</a:t>
                      </a:r>
                    </a:p>
                  </a:txBody>
                  <a:tcPr/>
                </a:tc>
                <a:tc>
                  <a:txBody>
                    <a:bodyPr/>
                    <a:lstStyle/>
                    <a:p>
                      <a:r>
                        <a:rPr lang="en-US" altLang="zh-CN" sz="2800" dirty="0"/>
                        <a:t>Reader</a:t>
                      </a:r>
                      <a:endParaRPr lang="en-US" sz="2800" dirty="0"/>
                    </a:p>
                  </a:txBody>
                  <a:tcPr/>
                </a:tc>
                <a:extLst>
                  <a:ext uri="{0D108BD9-81ED-4DB2-BD59-A6C34878D82A}">
                    <a16:rowId xmlns:a16="http://schemas.microsoft.com/office/drawing/2014/main" val="49475331"/>
                  </a:ext>
                </a:extLst>
              </a:tr>
              <a:tr h="0">
                <a:tc>
                  <a:txBody>
                    <a:bodyPr/>
                    <a:lstStyle/>
                    <a:p>
                      <a:r>
                        <a:rPr lang="en-US" altLang="zh-CN" sz="2800" b="0" dirty="0">
                          <a:solidFill>
                            <a:schemeClr val="bg2">
                              <a:lumMod val="10000"/>
                            </a:schemeClr>
                          </a:solidFill>
                          <a:latin typeface="Colfax" panose="020B0304000000010002" pitchFamily="34" charset="0"/>
                        </a:rPr>
                        <a:t>DPR</a:t>
                      </a:r>
                      <a:endParaRPr lang="en-US" sz="2800" b="0" dirty="0">
                        <a:solidFill>
                          <a:schemeClr val="bg2">
                            <a:lumMod val="10000"/>
                          </a:schemeClr>
                        </a:solidFill>
                        <a:latin typeface="Colfax" panose="020B0304000000010002" pitchFamily="34" charset="0"/>
                      </a:endParaRPr>
                    </a:p>
                  </a:txBody>
                  <a:tcPr/>
                </a:tc>
                <a:tc rowSpan="3">
                  <a:txBody>
                    <a:bodyPr/>
                    <a:lstStyle/>
                    <a:p>
                      <a:r>
                        <a:rPr lang="en-US" altLang="zh-CN" sz="2800" b="1" dirty="0" err="1">
                          <a:solidFill>
                            <a:schemeClr val="bg2">
                              <a:lumMod val="10000"/>
                            </a:schemeClr>
                          </a:solidFill>
                          <a:latin typeface="Colfax" panose="020B0304000000010002" pitchFamily="34" charset="0"/>
                        </a:rPr>
                        <a:t>FiD</a:t>
                      </a:r>
                      <a:endParaRPr lang="en-US" sz="2800" b="1" dirty="0">
                        <a:solidFill>
                          <a:schemeClr val="bg2">
                            <a:lumMod val="10000"/>
                          </a:schemeClr>
                        </a:solidFill>
                        <a:latin typeface="Colfax" panose="020B0304000000010002" pitchFamily="34" charset="0"/>
                      </a:endParaRPr>
                    </a:p>
                  </a:txBody>
                  <a:tcPr anchor="ctr"/>
                </a:tc>
                <a:extLst>
                  <a:ext uri="{0D108BD9-81ED-4DB2-BD59-A6C34878D82A}">
                    <a16:rowId xmlns:a16="http://schemas.microsoft.com/office/drawing/2014/main" val="120886170"/>
                  </a:ext>
                </a:extLst>
              </a:tr>
              <a:tr h="0">
                <a:tc>
                  <a:txBody>
                    <a:bodyPr/>
                    <a:lstStyle/>
                    <a:p>
                      <a:r>
                        <a:rPr lang="en-US" altLang="zh-CN" sz="2800" dirty="0">
                          <a:solidFill>
                            <a:schemeClr val="bg2">
                              <a:lumMod val="10000"/>
                            </a:schemeClr>
                          </a:solidFill>
                          <a:latin typeface="Colfax" panose="020B0304000000010002" pitchFamily="34" charset="0"/>
                        </a:rPr>
                        <a:t>Google</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API</a:t>
                      </a:r>
                      <a:endParaRPr lang="en-US" sz="2800" dirty="0">
                        <a:solidFill>
                          <a:schemeClr val="bg2">
                            <a:lumMod val="10000"/>
                          </a:schemeClr>
                        </a:solidFill>
                        <a:latin typeface="Colfax" panose="020B0304000000010002" pitchFamily="34" charset="0"/>
                      </a:endParaRPr>
                    </a:p>
                  </a:txBody>
                  <a:tcPr/>
                </a:tc>
                <a:tc vMerge="1">
                  <a:txBody>
                    <a:bodyPr/>
                    <a:lstStyle/>
                    <a:p>
                      <a:r>
                        <a:rPr lang="en-US" altLang="zh-CN" dirty="0" err="1"/>
                        <a:t>FiD</a:t>
                      </a:r>
                      <a:endParaRPr lang="en-US" dirty="0"/>
                    </a:p>
                  </a:txBody>
                  <a:tcPr/>
                </a:tc>
                <a:extLst>
                  <a:ext uri="{0D108BD9-81ED-4DB2-BD59-A6C34878D82A}">
                    <a16:rowId xmlns:a16="http://schemas.microsoft.com/office/drawing/2014/main" val="1141488224"/>
                  </a:ext>
                </a:extLst>
              </a:tr>
              <a:tr h="0">
                <a:tc>
                  <a:txBody>
                    <a:bodyPr/>
                    <a:lstStyle/>
                    <a:p>
                      <a:r>
                        <a:rPr lang="en-US" altLang="zh-CN" sz="2800" dirty="0">
                          <a:solidFill>
                            <a:schemeClr val="bg2">
                              <a:lumMod val="10000"/>
                            </a:schemeClr>
                          </a:solidFill>
                          <a:latin typeface="Colfax" panose="020B0304000000010002" pitchFamily="34" charset="0"/>
                        </a:rPr>
                        <a:t>BM25</a:t>
                      </a:r>
                      <a:endParaRPr lang="en-US" sz="2800" dirty="0">
                        <a:solidFill>
                          <a:schemeClr val="bg2">
                            <a:lumMod val="10000"/>
                          </a:schemeClr>
                        </a:solidFill>
                        <a:latin typeface="Colfax" panose="020B0304000000010002" pitchFamily="34" charset="0"/>
                      </a:endParaRPr>
                    </a:p>
                  </a:txBody>
                  <a:tcPr/>
                </a:tc>
                <a:tc vMerge="1">
                  <a:txBody>
                    <a:bodyPr/>
                    <a:lstStyle/>
                    <a:p>
                      <a:r>
                        <a:rPr lang="en-US" altLang="zh-CN" dirty="0" err="1"/>
                        <a:t>FiD</a:t>
                      </a:r>
                      <a:endParaRPr lang="en-US" dirty="0"/>
                    </a:p>
                  </a:txBody>
                  <a:tcPr/>
                </a:tc>
                <a:extLst>
                  <a:ext uri="{0D108BD9-81ED-4DB2-BD59-A6C34878D82A}">
                    <a16:rowId xmlns:a16="http://schemas.microsoft.com/office/drawing/2014/main" val="1115460997"/>
                  </a:ext>
                </a:extLst>
              </a:tr>
            </a:tbl>
          </a:graphicData>
        </a:graphic>
      </p:graphicFrame>
      <p:graphicFrame>
        <p:nvGraphicFramePr>
          <p:cNvPr id="35" name="Table 34">
            <a:extLst>
              <a:ext uri="{FF2B5EF4-FFF2-40B4-BE49-F238E27FC236}">
                <a16:creationId xmlns:a16="http://schemas.microsoft.com/office/drawing/2014/main" id="{FD247EF1-6C2E-5E61-47CF-442AD2DBB020}"/>
              </a:ext>
            </a:extLst>
          </p:cNvPr>
          <p:cNvGraphicFramePr>
            <a:graphicFrameLocks noGrp="1"/>
          </p:cNvGraphicFramePr>
          <p:nvPr/>
        </p:nvGraphicFramePr>
        <p:xfrm>
          <a:off x="1255062" y="3881665"/>
          <a:ext cx="4307073" cy="1554480"/>
        </p:xfrm>
        <a:graphic>
          <a:graphicData uri="http://schemas.openxmlformats.org/drawingml/2006/table">
            <a:tbl>
              <a:tblPr firstRow="1" bandRow="1">
                <a:tableStyleId>{5C22544A-7EE6-4342-B048-85BDC9FD1C3A}</a:tableStyleId>
              </a:tblPr>
              <a:tblGrid>
                <a:gridCol w="2621708">
                  <a:extLst>
                    <a:ext uri="{9D8B030D-6E8A-4147-A177-3AD203B41FA5}">
                      <a16:colId xmlns:a16="http://schemas.microsoft.com/office/drawing/2014/main" val="2347802580"/>
                    </a:ext>
                  </a:extLst>
                </a:gridCol>
                <a:gridCol w="1685365">
                  <a:extLst>
                    <a:ext uri="{9D8B030D-6E8A-4147-A177-3AD203B41FA5}">
                      <a16:colId xmlns:a16="http://schemas.microsoft.com/office/drawing/2014/main" val="4092578623"/>
                    </a:ext>
                  </a:extLst>
                </a:gridCol>
              </a:tblGrid>
              <a:tr h="0">
                <a:tc>
                  <a:txBody>
                    <a:bodyPr/>
                    <a:lstStyle/>
                    <a:p>
                      <a:r>
                        <a:rPr lang="en-US" altLang="zh-CN" sz="2800" dirty="0"/>
                        <a:t>Generator</a:t>
                      </a:r>
                    </a:p>
                  </a:txBody>
                  <a:tcPr/>
                </a:tc>
                <a:tc>
                  <a:txBody>
                    <a:bodyPr/>
                    <a:lstStyle/>
                    <a:p>
                      <a:r>
                        <a:rPr lang="en-US" altLang="zh-CN" sz="2800" dirty="0"/>
                        <a:t>Reader</a:t>
                      </a:r>
                      <a:endParaRPr lang="en-US" sz="2800" dirty="0"/>
                    </a:p>
                  </a:txBody>
                  <a:tcPr/>
                </a:tc>
                <a:extLst>
                  <a:ext uri="{0D108BD9-81ED-4DB2-BD59-A6C34878D82A}">
                    <a16:rowId xmlns:a16="http://schemas.microsoft.com/office/drawing/2014/main" val="49475331"/>
                  </a:ext>
                </a:extLst>
              </a:tr>
              <a:tr h="0">
                <a:tc>
                  <a:txBody>
                    <a:bodyPr/>
                    <a:lstStyle/>
                    <a:p>
                      <a:r>
                        <a:rPr lang="en-US" altLang="zh-CN" sz="2800" dirty="0">
                          <a:solidFill>
                            <a:schemeClr val="bg2">
                              <a:lumMod val="10000"/>
                            </a:schemeClr>
                          </a:solidFill>
                          <a:latin typeface="Colfax" panose="020B0304000000010002" pitchFamily="34" charset="0"/>
                        </a:rPr>
                        <a:t>Codex</a:t>
                      </a:r>
                      <a:endParaRPr lang="en-US" sz="2800" dirty="0">
                        <a:solidFill>
                          <a:schemeClr val="bg2">
                            <a:lumMod val="10000"/>
                          </a:schemeClr>
                        </a:solidFill>
                        <a:latin typeface="Colfax" panose="020B0304000000010002" pitchFamily="34" charset="0"/>
                      </a:endParaRPr>
                    </a:p>
                  </a:txBody>
                  <a:tcPr/>
                </a:tc>
                <a:tc rowSpan="2">
                  <a:txBody>
                    <a:bodyPr/>
                    <a:lstStyle/>
                    <a:p>
                      <a:r>
                        <a:rPr lang="en-US" altLang="zh-CN" sz="2800" b="1" dirty="0" err="1">
                          <a:solidFill>
                            <a:schemeClr val="bg2">
                              <a:lumMod val="10000"/>
                            </a:schemeClr>
                          </a:solidFill>
                          <a:latin typeface="Colfax" panose="020B0304000000010002" pitchFamily="34" charset="0"/>
                        </a:rPr>
                        <a:t>FiD</a:t>
                      </a:r>
                      <a:endParaRPr lang="en-US" sz="2800" b="1" dirty="0">
                        <a:solidFill>
                          <a:schemeClr val="bg2">
                            <a:lumMod val="10000"/>
                          </a:schemeClr>
                        </a:solidFill>
                        <a:latin typeface="Colfax" panose="020B0304000000010002" pitchFamily="34" charset="0"/>
                      </a:endParaRPr>
                    </a:p>
                  </a:txBody>
                  <a:tcPr anchor="ctr"/>
                </a:tc>
                <a:extLst>
                  <a:ext uri="{0D108BD9-81ED-4DB2-BD59-A6C34878D82A}">
                    <a16:rowId xmlns:a16="http://schemas.microsoft.com/office/drawing/2014/main" val="120886170"/>
                  </a:ext>
                </a:extLst>
              </a:tr>
              <a:tr h="0">
                <a:tc>
                  <a:txBody>
                    <a:bodyPr/>
                    <a:lstStyle/>
                    <a:p>
                      <a:r>
                        <a:rPr lang="en-US" altLang="zh-CN" sz="2800" b="1" dirty="0">
                          <a:solidFill>
                            <a:schemeClr val="bg2">
                              <a:lumMod val="10000"/>
                            </a:schemeClr>
                          </a:solidFill>
                          <a:latin typeface="Colfax" panose="020B0304000000010002" pitchFamily="34" charset="0"/>
                        </a:rPr>
                        <a:t>GPT-3</a:t>
                      </a:r>
                      <a:endParaRPr lang="en-US" sz="2800" b="1" dirty="0">
                        <a:solidFill>
                          <a:schemeClr val="bg2">
                            <a:lumMod val="10000"/>
                          </a:schemeClr>
                        </a:solidFill>
                        <a:latin typeface="Colfax" panose="020B0304000000010002" pitchFamily="34" charset="0"/>
                      </a:endParaRPr>
                    </a:p>
                  </a:txBody>
                  <a:tcPr/>
                </a:tc>
                <a:tc vMerge="1">
                  <a:txBody>
                    <a:bodyPr/>
                    <a:lstStyle/>
                    <a:p>
                      <a:r>
                        <a:rPr lang="en-US" altLang="zh-CN" dirty="0" err="1"/>
                        <a:t>FiD</a:t>
                      </a:r>
                      <a:endParaRPr lang="en-US" dirty="0"/>
                    </a:p>
                  </a:txBody>
                  <a:tcPr/>
                </a:tc>
                <a:extLst>
                  <a:ext uri="{0D108BD9-81ED-4DB2-BD59-A6C34878D82A}">
                    <a16:rowId xmlns:a16="http://schemas.microsoft.com/office/drawing/2014/main" val="1141488224"/>
                  </a:ext>
                </a:extLst>
              </a:tr>
            </a:tbl>
          </a:graphicData>
        </a:graphic>
      </p:graphicFrame>
      <p:graphicFrame>
        <p:nvGraphicFramePr>
          <p:cNvPr id="37" name="Table 36">
            <a:extLst>
              <a:ext uri="{FF2B5EF4-FFF2-40B4-BE49-F238E27FC236}">
                <a16:creationId xmlns:a16="http://schemas.microsoft.com/office/drawing/2014/main" id="{AA24769A-AE15-5979-AE67-659449B85648}"/>
              </a:ext>
            </a:extLst>
          </p:cNvPr>
          <p:cNvGraphicFramePr>
            <a:graphicFrameLocks noGrp="1"/>
          </p:cNvGraphicFramePr>
          <p:nvPr/>
        </p:nvGraphicFramePr>
        <p:xfrm>
          <a:off x="1255061" y="7626446"/>
          <a:ext cx="4307073" cy="1463040"/>
        </p:xfrm>
        <a:graphic>
          <a:graphicData uri="http://schemas.openxmlformats.org/drawingml/2006/table">
            <a:tbl>
              <a:tblPr firstRow="1" bandRow="1">
                <a:tableStyleId>{073A0DAA-6AF3-43AB-8588-CEC1D06C72B9}</a:tableStyleId>
              </a:tblPr>
              <a:tblGrid>
                <a:gridCol w="4307073">
                  <a:extLst>
                    <a:ext uri="{9D8B030D-6E8A-4147-A177-3AD203B41FA5}">
                      <a16:colId xmlns:a16="http://schemas.microsoft.com/office/drawing/2014/main" val="2347802580"/>
                    </a:ext>
                  </a:extLst>
                </a:gridCol>
              </a:tblGrid>
              <a:tr h="256032">
                <a:tc>
                  <a:txBody>
                    <a:bodyPr/>
                    <a:lstStyle/>
                    <a:p>
                      <a:r>
                        <a:rPr lang="en-US" altLang="zh-CN" sz="2800" dirty="0"/>
                        <a:t>Generator</a:t>
                      </a:r>
                      <a:r>
                        <a:rPr lang="zh-CN" altLang="en-US" sz="2800" dirty="0"/>
                        <a:t> </a:t>
                      </a:r>
                      <a:r>
                        <a:rPr lang="en-US" altLang="zh-CN" sz="2800" dirty="0"/>
                        <a:t>(closed-book)</a:t>
                      </a:r>
                    </a:p>
                  </a:txBody>
                  <a:tcPr/>
                </a:tc>
                <a:extLst>
                  <a:ext uri="{0D108BD9-81ED-4DB2-BD59-A6C34878D82A}">
                    <a16:rowId xmlns:a16="http://schemas.microsoft.com/office/drawing/2014/main" val="49475331"/>
                  </a:ext>
                </a:extLst>
              </a:tr>
              <a:tr h="256032">
                <a:tc>
                  <a:txBody>
                    <a:bodyPr/>
                    <a:lstStyle/>
                    <a:p>
                      <a:r>
                        <a:rPr lang="en-US" altLang="zh-CN" sz="2800" dirty="0">
                          <a:solidFill>
                            <a:schemeClr val="bg2">
                              <a:lumMod val="10000"/>
                            </a:schemeClr>
                          </a:solidFill>
                          <a:latin typeface="Colfax" panose="020B0304000000010002" pitchFamily="34" charset="0"/>
                        </a:rPr>
                        <a:t>GPT-3</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(zero-shot)</a:t>
                      </a:r>
                    </a:p>
                    <a:p>
                      <a:r>
                        <a:rPr lang="en-US" altLang="zh-CN" sz="2800" dirty="0">
                          <a:solidFill>
                            <a:schemeClr val="bg2">
                              <a:lumMod val="10000"/>
                            </a:schemeClr>
                          </a:solidFill>
                          <a:latin typeface="Colfax" panose="020B0304000000010002" pitchFamily="34" charset="0"/>
                        </a:rPr>
                        <a:t>PALM</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2-L</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(one-shot)</a:t>
                      </a:r>
                    </a:p>
                  </a:txBody>
                  <a:tcPr/>
                </a:tc>
                <a:extLst>
                  <a:ext uri="{0D108BD9-81ED-4DB2-BD59-A6C34878D82A}">
                    <a16:rowId xmlns:a16="http://schemas.microsoft.com/office/drawing/2014/main" val="120886170"/>
                  </a:ext>
                </a:extLst>
              </a:tr>
            </a:tbl>
          </a:graphicData>
        </a:graphic>
      </p:graphicFrame>
      <p:graphicFrame>
        <p:nvGraphicFramePr>
          <p:cNvPr id="38" name="Table 37">
            <a:extLst>
              <a:ext uri="{FF2B5EF4-FFF2-40B4-BE49-F238E27FC236}">
                <a16:creationId xmlns:a16="http://schemas.microsoft.com/office/drawing/2014/main" id="{D4C35DE3-501C-ABB8-8410-B81F373ECDBD}"/>
              </a:ext>
            </a:extLst>
          </p:cNvPr>
          <p:cNvGraphicFramePr>
            <a:graphicFrameLocks noGrp="1"/>
          </p:cNvGraphicFramePr>
          <p:nvPr/>
        </p:nvGraphicFramePr>
        <p:xfrm>
          <a:off x="1255062" y="2782730"/>
          <a:ext cx="4307073" cy="1036320"/>
        </p:xfrm>
        <a:graphic>
          <a:graphicData uri="http://schemas.openxmlformats.org/drawingml/2006/table">
            <a:tbl>
              <a:tblPr firstRow="1" bandRow="1">
                <a:tableStyleId>{00A15C55-8517-42AA-B614-E9B94910E393}</a:tableStyleId>
              </a:tblPr>
              <a:tblGrid>
                <a:gridCol w="2639638">
                  <a:extLst>
                    <a:ext uri="{9D8B030D-6E8A-4147-A177-3AD203B41FA5}">
                      <a16:colId xmlns:a16="http://schemas.microsoft.com/office/drawing/2014/main" val="2347802580"/>
                    </a:ext>
                  </a:extLst>
                </a:gridCol>
                <a:gridCol w="1667435">
                  <a:extLst>
                    <a:ext uri="{9D8B030D-6E8A-4147-A177-3AD203B41FA5}">
                      <a16:colId xmlns:a16="http://schemas.microsoft.com/office/drawing/2014/main" val="4092578623"/>
                    </a:ext>
                  </a:extLst>
                </a:gridCol>
              </a:tblGrid>
              <a:tr h="149142">
                <a:tc>
                  <a:txBody>
                    <a:bodyPr/>
                    <a:lstStyle/>
                    <a:p>
                      <a:r>
                        <a:rPr lang="en-US" altLang="zh-CN" sz="2800" dirty="0"/>
                        <a:t>Merged</a:t>
                      </a:r>
                    </a:p>
                  </a:txBody>
                  <a:tcPr/>
                </a:tc>
                <a:tc>
                  <a:txBody>
                    <a:bodyPr/>
                    <a:lstStyle/>
                    <a:p>
                      <a:r>
                        <a:rPr lang="en-US" altLang="zh-CN" sz="2800" dirty="0"/>
                        <a:t>Reader</a:t>
                      </a:r>
                      <a:endParaRPr lang="en-US" sz="2800" dirty="0"/>
                    </a:p>
                  </a:txBody>
                  <a:tcPr/>
                </a:tc>
                <a:extLst>
                  <a:ext uri="{0D108BD9-81ED-4DB2-BD59-A6C34878D82A}">
                    <a16:rowId xmlns:a16="http://schemas.microsoft.com/office/drawing/2014/main" val="49475331"/>
                  </a:ext>
                </a:extLst>
              </a:tr>
              <a:tr h="0">
                <a:tc>
                  <a:txBody>
                    <a:bodyPr/>
                    <a:lstStyle/>
                    <a:p>
                      <a:r>
                        <a:rPr lang="en-US" altLang="zh-CN" sz="2800" b="1" dirty="0">
                          <a:solidFill>
                            <a:schemeClr val="bg2">
                              <a:lumMod val="10000"/>
                            </a:schemeClr>
                          </a:solidFill>
                          <a:latin typeface="Colfax" panose="020B0304000000010002" pitchFamily="34" charset="0"/>
                        </a:rPr>
                        <a:t>GPT-3</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DPR</a:t>
                      </a:r>
                      <a:endParaRPr lang="en-US" sz="2800" dirty="0">
                        <a:solidFill>
                          <a:schemeClr val="bg2">
                            <a:lumMod val="10000"/>
                          </a:schemeClr>
                        </a:solidFill>
                        <a:latin typeface="Colfax" panose="020B0304000000010002" pitchFamily="34" charset="0"/>
                      </a:endParaRPr>
                    </a:p>
                  </a:txBody>
                  <a:tcPr/>
                </a:tc>
                <a:tc>
                  <a:txBody>
                    <a:bodyPr/>
                    <a:lstStyle/>
                    <a:p>
                      <a:r>
                        <a:rPr lang="en-US" altLang="zh-CN" sz="2800" dirty="0" err="1">
                          <a:solidFill>
                            <a:schemeClr val="bg2">
                              <a:lumMod val="10000"/>
                            </a:schemeClr>
                          </a:solidFill>
                          <a:latin typeface="Colfax" panose="020B0304000000010002" pitchFamily="34" charset="0"/>
                        </a:rPr>
                        <a:t>FiD</a:t>
                      </a:r>
                      <a:endParaRPr lang="en-US" sz="2800" dirty="0">
                        <a:solidFill>
                          <a:schemeClr val="bg2">
                            <a:lumMod val="10000"/>
                          </a:schemeClr>
                        </a:solidFill>
                        <a:latin typeface="Colfax" panose="020B0304000000010002" pitchFamily="34" charset="0"/>
                      </a:endParaRPr>
                    </a:p>
                  </a:txBody>
                  <a:tcPr/>
                </a:tc>
                <a:extLst>
                  <a:ext uri="{0D108BD9-81ED-4DB2-BD59-A6C34878D82A}">
                    <a16:rowId xmlns:a16="http://schemas.microsoft.com/office/drawing/2014/main" val="120886170"/>
                  </a:ext>
                </a:extLst>
              </a:tr>
            </a:tbl>
          </a:graphicData>
        </a:graphic>
      </p:graphicFrame>
      <p:sp>
        <p:nvSpPr>
          <p:cNvPr id="40" name="TextBox 39">
            <a:extLst>
              <a:ext uri="{FF2B5EF4-FFF2-40B4-BE49-F238E27FC236}">
                <a16:creationId xmlns:a16="http://schemas.microsoft.com/office/drawing/2014/main" id="{8DC2AFF1-0E3B-3836-CB7B-22300C442963}"/>
              </a:ext>
            </a:extLst>
          </p:cNvPr>
          <p:cNvSpPr txBox="1"/>
          <p:nvPr/>
        </p:nvSpPr>
        <p:spPr>
          <a:xfrm>
            <a:off x="-143433" y="3290143"/>
            <a:ext cx="826221" cy="584775"/>
          </a:xfrm>
          <a:prstGeom prst="rect">
            <a:avLst/>
          </a:prstGeom>
          <a:noFill/>
        </p:spPr>
        <p:txBody>
          <a:bodyPr wrap="square">
            <a:spAutoFit/>
          </a:bodyPr>
          <a:lstStyle/>
          <a:p>
            <a:pPr algn="ctr"/>
            <a:r>
              <a:rPr lang="en-US" sz="3200" dirty="0">
                <a:solidFill>
                  <a:schemeClr val="bg1"/>
                </a:solidFill>
                <a:latin typeface="Colfax" panose="020B0304000000010002" pitchFamily="34" charset="0"/>
                <a:cs typeface="Helvetica Neue"/>
              </a:rPr>
              <a:t>🏆</a:t>
            </a:r>
            <a:endParaRPr lang="en-US" dirty="0">
              <a:solidFill>
                <a:schemeClr val="bg1"/>
              </a:solidFill>
            </a:endParaRPr>
          </a:p>
        </p:txBody>
      </p:sp>
      <p:sp>
        <p:nvSpPr>
          <p:cNvPr id="41" name="Rectangle 40">
            <a:extLst>
              <a:ext uri="{FF2B5EF4-FFF2-40B4-BE49-F238E27FC236}">
                <a16:creationId xmlns:a16="http://schemas.microsoft.com/office/drawing/2014/main" id="{07613636-DF18-6F22-4E7E-025B3A28AC9B}"/>
              </a:ext>
            </a:extLst>
          </p:cNvPr>
          <p:cNvSpPr/>
          <p:nvPr/>
        </p:nvSpPr>
        <p:spPr>
          <a:xfrm>
            <a:off x="-143433" y="5914760"/>
            <a:ext cx="1591829" cy="707886"/>
          </a:xfrm>
          <a:prstGeom prst="rect">
            <a:avLst/>
          </a:prstGeom>
          <a:noFill/>
        </p:spPr>
        <p:txBody>
          <a:bodyPr wrap="square" lIns="91440" tIns="45720" rIns="91440" bIns="45720">
            <a:spAutoFit/>
          </a:bodyPr>
          <a:lstStyle/>
          <a:p>
            <a:pPr algn="ctr"/>
            <a:r>
              <a:rPr lang="en-US" altLang="zh-CN" sz="2000" b="1" cap="none" spc="0" dirty="0">
                <a:ln w="0"/>
                <a:solidFill>
                  <a:srgbClr val="0070C0"/>
                </a:solidFill>
                <a:effectLst>
                  <a:outerShdw blurRad="38100" dist="25400" dir="5400000" algn="ctr" rotWithShape="0">
                    <a:srgbClr val="6E747A">
                      <a:alpha val="43000"/>
                    </a:srgbClr>
                  </a:outerShdw>
                </a:effectLst>
                <a:latin typeface="Colfax" panose="020B0304000000010002" pitchFamily="34" charset="0"/>
                <a:cs typeface="Helvetica Neue"/>
              </a:rPr>
              <a:t>State-of-the-art:</a:t>
            </a:r>
            <a:endParaRPr lang="en-US" sz="2000" b="1" cap="none" spc="0" dirty="0">
              <a:ln w="0"/>
              <a:solidFill>
                <a:srgbClr val="0070C0"/>
              </a:solidFill>
              <a:effectLst>
                <a:outerShdw blurRad="38100" dist="25400" dir="5400000" algn="ctr" rotWithShape="0">
                  <a:srgbClr val="6E747A">
                    <a:alpha val="43000"/>
                  </a:srgbClr>
                </a:outerShdw>
              </a:effectLst>
            </a:endParaRPr>
          </a:p>
        </p:txBody>
      </p:sp>
      <p:sp>
        <p:nvSpPr>
          <p:cNvPr id="42" name="Rectangle 41">
            <a:extLst>
              <a:ext uri="{FF2B5EF4-FFF2-40B4-BE49-F238E27FC236}">
                <a16:creationId xmlns:a16="http://schemas.microsoft.com/office/drawing/2014/main" id="{D4CC4082-CE91-2A72-E776-B3BA11F29CE8}"/>
              </a:ext>
            </a:extLst>
          </p:cNvPr>
          <p:cNvSpPr/>
          <p:nvPr/>
        </p:nvSpPr>
        <p:spPr>
          <a:xfrm>
            <a:off x="46035" y="4959843"/>
            <a:ext cx="1591829" cy="400110"/>
          </a:xfrm>
          <a:prstGeom prst="rect">
            <a:avLst/>
          </a:prstGeom>
          <a:noFill/>
        </p:spPr>
        <p:txBody>
          <a:bodyPr wrap="square" lIns="91440" tIns="45720" rIns="91440" bIns="45720">
            <a:spAutoFit/>
          </a:bodyPr>
          <a:lstStyle/>
          <a:p>
            <a:pPr algn="ctr"/>
            <a:r>
              <a:rPr lang="en-US" altLang="zh-CN" sz="2000" b="1" dirty="0">
                <a:ln w="0"/>
                <a:solidFill>
                  <a:srgbClr val="0070C0"/>
                </a:solidFill>
                <a:effectLst>
                  <a:outerShdw blurRad="38100" dist="25400" dir="5400000" algn="ctr" rotWithShape="0">
                    <a:srgbClr val="6E747A">
                      <a:alpha val="43000"/>
                    </a:srgbClr>
                  </a:outerShdw>
                </a:effectLst>
                <a:latin typeface="Colfax" panose="020B0304000000010002" pitchFamily="34" charset="0"/>
                <a:cs typeface="Helvetica Neue"/>
              </a:rPr>
              <a:t>Ours:</a:t>
            </a:r>
            <a:endParaRPr lang="en-US" sz="2000" b="1" cap="none" spc="0" dirty="0">
              <a:ln w="0"/>
              <a:solidFill>
                <a:srgbClr val="0070C0"/>
              </a:solidFill>
              <a:effectLst>
                <a:outerShdw blurRad="38100" dist="25400" dir="5400000" algn="ctr" rotWithShape="0">
                  <a:srgbClr val="6E747A">
                    <a:alpha val="43000"/>
                  </a:srgbClr>
                </a:outerShdw>
              </a:effectLst>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8E743333-8726-0E86-8E13-EAA581BD2CB2}"/>
                  </a:ext>
                </a:extLst>
              </p:cNvPr>
              <p:cNvSpPr txBox="1"/>
              <p:nvPr/>
            </p:nvSpPr>
            <p:spPr>
              <a:xfrm>
                <a:off x="11919051" y="5935336"/>
                <a:ext cx="4224233" cy="1054519"/>
              </a:xfrm>
              <a:prstGeom prst="rect">
                <a:avLst/>
              </a:prstGeom>
              <a:noFill/>
            </p:spPr>
            <p:txBody>
              <a:bodyPr wrap="none" rtlCol="0">
                <a:spAutoFit/>
              </a:bodyPr>
              <a:lstStyle/>
              <a:p>
                <a:r>
                  <a:rPr lang="en-US" altLang="zh-CN" sz="2500" dirty="0">
                    <a:solidFill>
                      <a:srgbClr val="0070C0"/>
                    </a:solidFill>
                    <a:latin typeface="Helvetica Neue"/>
                    <a:cs typeface="Helvetica Neue"/>
                  </a:rPr>
                  <a:t>Open-book</a:t>
                </a:r>
                <a:r>
                  <a:rPr lang="zh-CN" altLang="en-US" sz="2500" dirty="0">
                    <a:solidFill>
                      <a:srgbClr val="0070C0"/>
                    </a:solidFill>
                    <a:latin typeface="Helvetica Neue"/>
                    <a:cs typeface="Helvetica Neue"/>
                  </a:rPr>
                  <a:t> </a:t>
                </a:r>
                <a14:m>
                  <m:oMath xmlns:m="http://schemas.openxmlformats.org/officeDocument/2006/math">
                    <m:r>
                      <a:rPr lang="zh-CN" altLang="en-US" sz="3200" i="1">
                        <a:solidFill>
                          <a:srgbClr val="0070C0"/>
                        </a:solidFill>
                        <a:latin typeface="Cambria Math" panose="02040503050406030204" pitchFamily="18" charset="0"/>
                        <a:cs typeface="Helvetica Neue"/>
                      </a:rPr>
                      <m:t>≫</m:t>
                    </m:r>
                  </m:oMath>
                </a14:m>
                <a:r>
                  <a:rPr lang="zh-CN" altLang="en-US" sz="2500" dirty="0">
                    <a:solidFill>
                      <a:srgbClr val="0070C0"/>
                    </a:solidFill>
                    <a:latin typeface="Helvetica Neue"/>
                    <a:cs typeface="Helvetica Neue"/>
                  </a:rPr>
                  <a:t> </a:t>
                </a:r>
                <a:r>
                  <a:rPr lang="en-US" altLang="zh-CN" sz="2500" dirty="0">
                    <a:solidFill>
                      <a:srgbClr val="0070C0"/>
                    </a:solidFill>
                    <a:latin typeface="Helvetica Neue"/>
                    <a:cs typeface="Helvetica Neue"/>
                  </a:rPr>
                  <a:t>Closed-book</a:t>
                </a:r>
                <a:endParaRPr lang="en-US" sz="2500" dirty="0">
                  <a:solidFill>
                    <a:srgbClr val="0070C0"/>
                  </a:solidFill>
                  <a:latin typeface="Helvetica Neue"/>
                  <a:cs typeface="Helvetica Neue"/>
                </a:endParaRPr>
              </a:p>
              <a:p>
                <a:r>
                  <a:rPr lang="en-US" altLang="zh-CN" sz="2500" dirty="0">
                    <a:solidFill>
                      <a:srgbClr val="0070C0"/>
                    </a:solidFill>
                    <a:latin typeface="Helvetica Neue"/>
                    <a:cs typeface="Helvetica Neue"/>
                  </a:rPr>
                  <a:t>Supervision</a:t>
                </a:r>
                <a:r>
                  <a:rPr lang="zh-CN" altLang="en-US" sz="2500" dirty="0">
                    <a:solidFill>
                      <a:srgbClr val="0070C0"/>
                    </a:solidFill>
                    <a:latin typeface="Helvetica Neue"/>
                    <a:cs typeface="Helvetica Neue"/>
                  </a:rPr>
                  <a:t> </a:t>
                </a:r>
                <a14:m>
                  <m:oMath xmlns:m="http://schemas.openxmlformats.org/officeDocument/2006/math">
                    <m:r>
                      <a:rPr lang="zh-CN" altLang="en-US" sz="3200" b="0" i="1" smtClean="0">
                        <a:solidFill>
                          <a:srgbClr val="0070C0"/>
                        </a:solidFill>
                        <a:latin typeface="Cambria Math" panose="02040503050406030204" pitchFamily="18" charset="0"/>
                        <a:cs typeface="Helvetica Neue"/>
                      </a:rPr>
                      <m:t>≫</m:t>
                    </m:r>
                  </m:oMath>
                </a14:m>
                <a:r>
                  <a:rPr lang="zh-CN" altLang="en-US" sz="2500" dirty="0">
                    <a:solidFill>
                      <a:srgbClr val="0070C0"/>
                    </a:solidFill>
                    <a:latin typeface="Helvetica Neue"/>
                    <a:cs typeface="Helvetica Neue"/>
                  </a:rPr>
                  <a:t> </a:t>
                </a:r>
                <a:r>
                  <a:rPr lang="en-US" altLang="zh-CN" sz="2500" dirty="0">
                    <a:solidFill>
                      <a:srgbClr val="0070C0"/>
                    </a:solidFill>
                    <a:latin typeface="Helvetica Neue"/>
                    <a:cs typeface="Helvetica Neue"/>
                  </a:rPr>
                  <a:t>Zero-shot</a:t>
                </a:r>
              </a:p>
            </p:txBody>
          </p:sp>
        </mc:Choice>
        <mc:Fallback xmlns="">
          <p:sp>
            <p:nvSpPr>
              <p:cNvPr id="43" name="TextBox 42">
                <a:extLst>
                  <a:ext uri="{FF2B5EF4-FFF2-40B4-BE49-F238E27FC236}">
                    <a16:creationId xmlns:a16="http://schemas.microsoft.com/office/drawing/2014/main" id="{8E743333-8726-0E86-8E13-EAA581BD2CB2}"/>
                  </a:ext>
                </a:extLst>
              </p:cNvPr>
              <p:cNvSpPr txBox="1">
                <a:spLocks noRot="1" noChangeAspect="1" noMove="1" noResize="1" noEditPoints="1" noAdjustHandles="1" noChangeArrowheads="1" noChangeShapeType="1" noTextEdit="1"/>
              </p:cNvSpPr>
              <p:nvPr/>
            </p:nvSpPr>
            <p:spPr>
              <a:xfrm>
                <a:off x="11919051" y="5935336"/>
                <a:ext cx="4224233" cy="1054519"/>
              </a:xfrm>
              <a:prstGeom prst="rect">
                <a:avLst/>
              </a:prstGeom>
              <a:blipFill>
                <a:blip r:embed="rId2"/>
                <a:stretch>
                  <a:fillRect l="-2395" r="-1198" b="-10714"/>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D3287431-6AE9-FE4F-51E1-A01CB346FE78}"/>
              </a:ext>
            </a:extLst>
          </p:cNvPr>
          <p:cNvSpPr txBox="1"/>
          <p:nvPr/>
        </p:nvSpPr>
        <p:spPr>
          <a:xfrm>
            <a:off x="11919051" y="4459578"/>
            <a:ext cx="3799438" cy="861774"/>
          </a:xfrm>
          <a:prstGeom prst="rect">
            <a:avLst/>
          </a:prstGeom>
          <a:noFill/>
        </p:spPr>
        <p:txBody>
          <a:bodyPr wrap="none" rtlCol="0">
            <a:spAutoFit/>
          </a:bodyPr>
          <a:lstStyle/>
          <a:p>
            <a:r>
              <a:rPr lang="en-US" altLang="zh-CN" sz="2500" dirty="0">
                <a:solidFill>
                  <a:srgbClr val="C00000"/>
                </a:solidFill>
                <a:latin typeface="Helvetica Neue"/>
                <a:cs typeface="Helvetica Neue"/>
              </a:rPr>
              <a:t>LLMs</a:t>
            </a:r>
            <a:r>
              <a:rPr lang="zh-CN" altLang="en-US" sz="2500" dirty="0">
                <a:solidFill>
                  <a:srgbClr val="C00000"/>
                </a:solidFill>
                <a:latin typeface="Helvetica Neue"/>
                <a:cs typeface="Helvetica Neue"/>
              </a:rPr>
              <a:t> </a:t>
            </a:r>
            <a:r>
              <a:rPr lang="en-US" altLang="zh-CN" sz="2500" dirty="0">
                <a:solidFill>
                  <a:srgbClr val="C00000"/>
                </a:solidFill>
                <a:latin typeface="Helvetica Neue"/>
                <a:cs typeface="Helvetica Neue"/>
              </a:rPr>
              <a:t>are</a:t>
            </a:r>
            <a:r>
              <a:rPr lang="zh-CN" altLang="en-US" sz="2500" dirty="0">
                <a:solidFill>
                  <a:srgbClr val="C00000"/>
                </a:solidFill>
                <a:latin typeface="Helvetica Neue"/>
                <a:cs typeface="Helvetica Neue"/>
              </a:rPr>
              <a:t> </a:t>
            </a:r>
            <a:r>
              <a:rPr lang="en-US" altLang="zh-CN" sz="2500" b="1" dirty="0">
                <a:solidFill>
                  <a:srgbClr val="C00000"/>
                </a:solidFill>
                <a:latin typeface="Helvetica Neue"/>
                <a:cs typeface="Helvetica Neue"/>
              </a:rPr>
              <a:t>effective</a:t>
            </a:r>
            <a:r>
              <a:rPr lang="zh-CN" altLang="en-US" sz="2500" dirty="0">
                <a:solidFill>
                  <a:srgbClr val="C00000"/>
                </a:solidFill>
                <a:latin typeface="Helvetica Neue"/>
                <a:cs typeface="Helvetica Neue"/>
              </a:rPr>
              <a:t> </a:t>
            </a:r>
            <a:r>
              <a:rPr lang="en-US" altLang="zh-CN" sz="2500" dirty="0">
                <a:solidFill>
                  <a:srgbClr val="C00000"/>
                </a:solidFill>
                <a:latin typeface="Helvetica Neue"/>
                <a:cs typeface="Helvetica Neue"/>
              </a:rPr>
              <a:t>for</a:t>
            </a:r>
          </a:p>
          <a:p>
            <a:r>
              <a:rPr lang="en-US" altLang="zh-CN" sz="2500" dirty="0">
                <a:solidFill>
                  <a:srgbClr val="C00000"/>
                </a:solidFill>
                <a:latin typeface="Helvetica Neue"/>
                <a:cs typeface="Helvetica Neue"/>
              </a:rPr>
              <a:t>knowledge</a:t>
            </a:r>
            <a:r>
              <a:rPr lang="zh-CN" altLang="en-US" sz="2500" dirty="0">
                <a:solidFill>
                  <a:srgbClr val="C00000"/>
                </a:solidFill>
                <a:latin typeface="Helvetica Neue"/>
                <a:cs typeface="Helvetica Neue"/>
              </a:rPr>
              <a:t> </a:t>
            </a:r>
            <a:r>
              <a:rPr lang="en-US" altLang="zh-CN" sz="2500" dirty="0">
                <a:solidFill>
                  <a:srgbClr val="C00000"/>
                </a:solidFill>
                <a:latin typeface="Helvetica Neue"/>
                <a:cs typeface="Helvetica Neue"/>
              </a:rPr>
              <a:t>augmentation</a:t>
            </a:r>
            <a:endParaRPr lang="en-US" sz="2500" dirty="0">
              <a:solidFill>
                <a:srgbClr val="C00000"/>
              </a:solidFill>
              <a:latin typeface="Helvetica Neue"/>
              <a:cs typeface="Helvetica Neue"/>
            </a:endParaRPr>
          </a:p>
        </p:txBody>
      </p:sp>
      <p:sp>
        <p:nvSpPr>
          <p:cNvPr id="45" name="TextBox 44">
            <a:extLst>
              <a:ext uri="{FF2B5EF4-FFF2-40B4-BE49-F238E27FC236}">
                <a16:creationId xmlns:a16="http://schemas.microsoft.com/office/drawing/2014/main" id="{824A6F75-F4FB-60AB-E657-C72E23F24996}"/>
              </a:ext>
            </a:extLst>
          </p:cNvPr>
          <p:cNvSpPr txBox="1"/>
          <p:nvPr/>
        </p:nvSpPr>
        <p:spPr>
          <a:xfrm>
            <a:off x="11919051" y="3341996"/>
            <a:ext cx="4423006" cy="477054"/>
          </a:xfrm>
          <a:prstGeom prst="rect">
            <a:avLst/>
          </a:prstGeom>
          <a:noFill/>
        </p:spPr>
        <p:txBody>
          <a:bodyPr wrap="none" rtlCol="0">
            <a:spAutoFit/>
          </a:bodyPr>
          <a:lstStyle/>
          <a:p>
            <a:r>
              <a:rPr lang="en-US" altLang="zh-CN" sz="2500" b="1" dirty="0">
                <a:solidFill>
                  <a:schemeClr val="accent4">
                    <a:lumMod val="75000"/>
                  </a:schemeClr>
                </a:solidFill>
                <a:latin typeface="Helvetica Neue"/>
                <a:cs typeface="Helvetica Neue"/>
              </a:rPr>
              <a:t>Passages</a:t>
            </a:r>
            <a:r>
              <a:rPr lang="zh-CN" altLang="en-US" sz="2500" b="1" dirty="0">
                <a:solidFill>
                  <a:schemeClr val="accent4">
                    <a:lumMod val="75000"/>
                  </a:schemeClr>
                </a:solidFill>
                <a:latin typeface="Helvetica Neue"/>
                <a:cs typeface="Helvetica Neue"/>
              </a:rPr>
              <a:t> </a:t>
            </a:r>
            <a:r>
              <a:rPr lang="en-US" altLang="zh-CN" sz="2500" b="1" dirty="0">
                <a:solidFill>
                  <a:schemeClr val="accent4">
                    <a:lumMod val="75000"/>
                  </a:schemeClr>
                </a:solidFill>
                <a:latin typeface="Helvetica Neue"/>
                <a:cs typeface="Helvetica Neue"/>
              </a:rPr>
              <a:t>complementarity</a:t>
            </a:r>
            <a:r>
              <a:rPr lang="zh-CN" altLang="en-US" sz="2500" b="1" dirty="0">
                <a:solidFill>
                  <a:schemeClr val="accent4">
                    <a:lumMod val="75000"/>
                  </a:schemeClr>
                </a:solidFill>
                <a:latin typeface="Helvetica Neue"/>
                <a:cs typeface="Helvetica Neue"/>
              </a:rPr>
              <a:t> </a:t>
            </a:r>
            <a:endParaRPr lang="en-US" sz="2500" b="1" dirty="0">
              <a:solidFill>
                <a:schemeClr val="accent4">
                  <a:lumMod val="75000"/>
                </a:schemeClr>
              </a:solidFill>
              <a:latin typeface="Helvetica Neue"/>
              <a:cs typeface="Helvetica Neue"/>
            </a:endParaRPr>
          </a:p>
        </p:txBody>
      </p:sp>
      <p:sp>
        <p:nvSpPr>
          <p:cNvPr id="3" name="Rectangle 2">
            <a:extLst>
              <a:ext uri="{FF2B5EF4-FFF2-40B4-BE49-F238E27FC236}">
                <a16:creationId xmlns:a16="http://schemas.microsoft.com/office/drawing/2014/main" id="{282EA1B9-157F-47FA-0CFF-1BA8E76E3CCA}"/>
              </a:ext>
            </a:extLst>
          </p:cNvPr>
          <p:cNvSpPr/>
          <p:nvPr/>
        </p:nvSpPr>
        <p:spPr>
          <a:xfrm>
            <a:off x="76813" y="3372686"/>
            <a:ext cx="1591829" cy="400110"/>
          </a:xfrm>
          <a:prstGeom prst="rect">
            <a:avLst/>
          </a:prstGeom>
          <a:noFill/>
        </p:spPr>
        <p:txBody>
          <a:bodyPr wrap="square" lIns="91440" tIns="45720" rIns="91440" bIns="45720">
            <a:spAutoFit/>
          </a:bodyPr>
          <a:lstStyle/>
          <a:p>
            <a:pPr algn="ctr"/>
            <a:r>
              <a:rPr lang="en-US" altLang="zh-CN" sz="2000" b="1" dirty="0">
                <a:ln w="0"/>
                <a:solidFill>
                  <a:srgbClr val="0070C0"/>
                </a:solidFill>
                <a:effectLst>
                  <a:outerShdw blurRad="38100" dist="25400" dir="5400000" algn="ctr" rotWithShape="0">
                    <a:srgbClr val="6E747A">
                      <a:alpha val="43000"/>
                    </a:srgbClr>
                  </a:outerShdw>
                </a:effectLst>
                <a:latin typeface="Colfax" panose="020B0304000000010002" pitchFamily="34" charset="0"/>
                <a:cs typeface="Helvetica Neue"/>
              </a:rPr>
              <a:t>Ours:</a:t>
            </a:r>
            <a:endParaRPr lang="en-US" sz="2000" b="1" cap="none" spc="0" dirty="0">
              <a:ln w="0"/>
              <a:solidFill>
                <a:srgbClr val="0070C0"/>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79BD977C-3DCD-D2E9-CA6F-1718F0089F9B}"/>
              </a:ext>
            </a:extLst>
          </p:cNvPr>
          <p:cNvSpPr/>
          <p:nvPr/>
        </p:nvSpPr>
        <p:spPr>
          <a:xfrm>
            <a:off x="46035" y="4436472"/>
            <a:ext cx="1591829" cy="400110"/>
          </a:xfrm>
          <a:prstGeom prst="rect">
            <a:avLst/>
          </a:prstGeom>
          <a:noFill/>
        </p:spPr>
        <p:txBody>
          <a:bodyPr wrap="square" lIns="91440" tIns="45720" rIns="91440" bIns="45720">
            <a:spAutoFit/>
          </a:bodyPr>
          <a:lstStyle/>
          <a:p>
            <a:pPr algn="ctr"/>
            <a:r>
              <a:rPr lang="en-US" altLang="zh-CN" sz="2000" b="1" dirty="0">
                <a:ln w="0"/>
                <a:solidFill>
                  <a:srgbClr val="0070C0"/>
                </a:solidFill>
                <a:effectLst>
                  <a:outerShdw blurRad="38100" dist="25400" dir="5400000" algn="ctr" rotWithShape="0">
                    <a:srgbClr val="6E747A">
                      <a:alpha val="43000"/>
                    </a:srgbClr>
                  </a:outerShdw>
                </a:effectLst>
                <a:latin typeface="Colfax" panose="020B0304000000010002" pitchFamily="34" charset="0"/>
                <a:cs typeface="Helvetica Neue"/>
              </a:rPr>
              <a:t>Ours:</a:t>
            </a:r>
            <a:endParaRPr lang="en-US" sz="2000" b="1" cap="none" spc="0" dirty="0">
              <a:ln w="0"/>
              <a:solidFill>
                <a:srgbClr val="0070C0"/>
              </a:solidFill>
              <a:effectLst>
                <a:outerShdw blurRad="38100" dist="25400" dir="5400000" algn="ctr" rotWithShape="0">
                  <a:srgbClr val="6E747A">
                    <a:alpha val="43000"/>
                  </a:srgbClr>
                </a:outerShdw>
              </a:effectLst>
            </a:endParaRPr>
          </a:p>
        </p:txBody>
      </p:sp>
      <p:sp>
        <p:nvSpPr>
          <p:cNvPr id="7" name="Slide Number Placeholder 6">
            <a:extLst>
              <a:ext uri="{FF2B5EF4-FFF2-40B4-BE49-F238E27FC236}">
                <a16:creationId xmlns:a16="http://schemas.microsoft.com/office/drawing/2014/main" id="{CE0C11B4-2D2F-852B-56FF-6ACC64742A09}"/>
              </a:ext>
            </a:extLst>
          </p:cNvPr>
          <p:cNvSpPr>
            <a:spLocks noGrp="1"/>
          </p:cNvSpPr>
          <p:nvPr>
            <p:ph type="sldNum" sz="quarter" idx="11"/>
          </p:nvPr>
        </p:nvSpPr>
        <p:spPr/>
        <p:txBody>
          <a:bodyPr/>
          <a:lstStyle/>
          <a:p>
            <a:pPr>
              <a:defRPr/>
            </a:pPr>
            <a:fld id="{91F31FA6-B0B4-9940-9B47-E6B321700686}" type="slidenum">
              <a:rPr lang="en-US" smtClean="0"/>
              <a:pPr>
                <a:defRPr/>
              </a:pPr>
              <a:t>35</a:t>
            </a:fld>
            <a:endParaRPr lang="en-US"/>
          </a:p>
        </p:txBody>
      </p:sp>
      <p:sp>
        <p:nvSpPr>
          <p:cNvPr id="8" name="TextBox 7">
            <a:extLst>
              <a:ext uri="{FF2B5EF4-FFF2-40B4-BE49-F238E27FC236}">
                <a16:creationId xmlns:a16="http://schemas.microsoft.com/office/drawing/2014/main" id="{93D134FC-6596-D901-1DAA-604FF374681F}"/>
              </a:ext>
            </a:extLst>
          </p:cNvPr>
          <p:cNvSpPr txBox="1"/>
          <p:nvPr/>
        </p:nvSpPr>
        <p:spPr>
          <a:xfrm>
            <a:off x="11780394" y="8616410"/>
            <a:ext cx="3335311" cy="461665"/>
          </a:xfrm>
          <a:prstGeom prst="rect">
            <a:avLst/>
          </a:prstGeom>
          <a:noFill/>
        </p:spPr>
        <p:txBody>
          <a:bodyPr wrap="square">
            <a:spAutoFit/>
          </a:bodyPr>
          <a:lstStyle/>
          <a:p>
            <a:r>
              <a:rPr lang="en-US" altLang="zh-CN" sz="2400" dirty="0">
                <a:solidFill>
                  <a:schemeClr val="bg2">
                    <a:lumMod val="10000"/>
                  </a:schemeClr>
                </a:solidFill>
                <a:latin typeface="Colfax" panose="020B0304000000010002" pitchFamily="34" charset="0"/>
              </a:rPr>
              <a:t>(released</a:t>
            </a:r>
            <a:r>
              <a:rPr lang="zh-CN" altLang="en-US" sz="2400" dirty="0">
                <a:solidFill>
                  <a:schemeClr val="bg2">
                    <a:lumMod val="10000"/>
                  </a:schemeClr>
                </a:solidFill>
                <a:latin typeface="Colfax" panose="020B0304000000010002" pitchFamily="34" charset="0"/>
              </a:rPr>
              <a:t> </a:t>
            </a:r>
            <a:r>
              <a:rPr lang="en-US" altLang="zh-CN" sz="2400" dirty="0">
                <a:solidFill>
                  <a:schemeClr val="bg2">
                    <a:lumMod val="10000"/>
                  </a:schemeClr>
                </a:solidFill>
                <a:latin typeface="Colfax" panose="020B0304000000010002" pitchFamily="34" charset="0"/>
              </a:rPr>
              <a:t>5/10/2023)</a:t>
            </a:r>
            <a:endParaRPr lang="en-US" sz="2400" dirty="0"/>
          </a:p>
        </p:txBody>
      </p:sp>
    </p:spTree>
    <p:extLst>
      <p:ext uri="{BB962C8B-B14F-4D97-AF65-F5344CB8AC3E}">
        <p14:creationId xmlns:p14="http://schemas.microsoft.com/office/powerpoint/2010/main" val="8844113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3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left)">
                                      <p:cBhvr>
                                        <p:cTn id="12" dur="3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3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965FBB-393D-86E6-E63B-4593D86688B2}"/>
              </a:ext>
            </a:extLst>
          </p:cNvPr>
          <p:cNvSpPr>
            <a:spLocks noGrp="1"/>
          </p:cNvSpPr>
          <p:nvPr>
            <p:ph type="body" idx="12"/>
          </p:nvPr>
        </p:nvSpPr>
        <p:spPr/>
        <p:txBody>
          <a:bodyPr/>
          <a:lstStyle/>
          <a:p>
            <a:r>
              <a:rPr lang="en-US" altLang="zh-CN" sz="2800" dirty="0">
                <a:solidFill>
                  <a:schemeClr val="bg2">
                    <a:lumMod val="10000"/>
                  </a:schemeClr>
                </a:solidFill>
              </a:rPr>
              <a:t>Large</a:t>
            </a:r>
            <a:r>
              <a:rPr lang="zh-CN" altLang="en-US" sz="2800" dirty="0">
                <a:solidFill>
                  <a:schemeClr val="bg2">
                    <a:lumMod val="10000"/>
                  </a:schemeClr>
                </a:solidFill>
              </a:rPr>
              <a:t> </a:t>
            </a:r>
            <a:r>
              <a:rPr lang="en-US" altLang="zh-CN" sz="2800" dirty="0">
                <a:solidFill>
                  <a:schemeClr val="bg2">
                    <a:lumMod val="10000"/>
                  </a:schemeClr>
                </a:solidFill>
              </a:rPr>
              <a:t>Language</a:t>
            </a:r>
            <a:r>
              <a:rPr lang="zh-CN" altLang="en-US" sz="2800" dirty="0">
                <a:solidFill>
                  <a:schemeClr val="bg2">
                    <a:lumMod val="10000"/>
                  </a:schemeClr>
                </a:solidFill>
              </a:rPr>
              <a:t> </a:t>
            </a:r>
            <a:r>
              <a:rPr lang="en-US" altLang="zh-CN" sz="2800" dirty="0">
                <a:solidFill>
                  <a:schemeClr val="bg2">
                    <a:lumMod val="10000"/>
                  </a:schemeClr>
                </a:solidFill>
              </a:rPr>
              <a:t>Models</a:t>
            </a:r>
            <a:r>
              <a:rPr lang="zh-CN" altLang="en-US" sz="2800" dirty="0">
                <a:solidFill>
                  <a:schemeClr val="bg2">
                    <a:lumMod val="10000"/>
                  </a:schemeClr>
                </a:solidFill>
              </a:rPr>
              <a:t> </a:t>
            </a:r>
            <a:r>
              <a:rPr lang="en-US" altLang="zh-CN" sz="2800" dirty="0">
                <a:solidFill>
                  <a:schemeClr val="bg2">
                    <a:lumMod val="10000"/>
                  </a:schemeClr>
                </a:solidFill>
              </a:rPr>
              <a:t>are</a:t>
            </a:r>
            <a:r>
              <a:rPr lang="zh-CN" altLang="en-US" sz="2800" dirty="0">
                <a:solidFill>
                  <a:schemeClr val="bg2">
                    <a:lumMod val="10000"/>
                  </a:schemeClr>
                </a:solidFill>
              </a:rPr>
              <a:t> </a:t>
            </a:r>
            <a:r>
              <a:rPr lang="en-US" altLang="zh-CN" sz="2800" dirty="0">
                <a:solidFill>
                  <a:schemeClr val="bg2">
                    <a:lumMod val="10000"/>
                  </a:schemeClr>
                </a:solidFill>
              </a:rPr>
              <a:t>Built-in</a:t>
            </a:r>
            <a:r>
              <a:rPr lang="zh-CN" altLang="en-US" sz="2800" dirty="0">
                <a:solidFill>
                  <a:schemeClr val="bg2">
                    <a:lumMod val="10000"/>
                  </a:schemeClr>
                </a:solidFill>
              </a:rPr>
              <a:t> </a:t>
            </a:r>
            <a:r>
              <a:rPr lang="en-US" altLang="zh-CN" sz="2800" dirty="0">
                <a:solidFill>
                  <a:schemeClr val="bg2">
                    <a:lumMod val="10000"/>
                  </a:schemeClr>
                </a:solidFill>
              </a:rPr>
              <a:t>Auto-regressive</a:t>
            </a:r>
            <a:r>
              <a:rPr lang="zh-CN" altLang="en-US" sz="2800" dirty="0">
                <a:solidFill>
                  <a:schemeClr val="bg2">
                    <a:lumMod val="10000"/>
                  </a:schemeClr>
                </a:solidFill>
              </a:rPr>
              <a:t> </a:t>
            </a:r>
            <a:r>
              <a:rPr lang="en-US" altLang="zh-CN" sz="2800" dirty="0">
                <a:solidFill>
                  <a:schemeClr val="bg2">
                    <a:lumMod val="10000"/>
                  </a:schemeClr>
                </a:solidFill>
              </a:rPr>
              <a:t>Search</a:t>
            </a:r>
            <a:r>
              <a:rPr lang="zh-CN" altLang="en-US" sz="2800" dirty="0">
                <a:solidFill>
                  <a:schemeClr val="bg2">
                    <a:lumMod val="10000"/>
                  </a:schemeClr>
                </a:solidFill>
              </a:rPr>
              <a:t> </a:t>
            </a:r>
            <a:r>
              <a:rPr lang="en-US" altLang="zh-CN" sz="2800" dirty="0">
                <a:solidFill>
                  <a:schemeClr val="bg2">
                    <a:lumMod val="10000"/>
                  </a:schemeClr>
                </a:solidFill>
              </a:rPr>
              <a:t>Engines</a:t>
            </a:r>
            <a:r>
              <a:rPr lang="zh-CN" altLang="en-US" sz="2800" dirty="0">
                <a:solidFill>
                  <a:schemeClr val="bg2">
                    <a:lumMod val="10000"/>
                  </a:schemeClr>
                </a:solidFill>
              </a:rPr>
              <a:t> </a:t>
            </a:r>
            <a:r>
              <a:rPr lang="en-US" altLang="zh-CN" sz="2800" dirty="0">
                <a:solidFill>
                  <a:schemeClr val="tx1">
                    <a:lumMod val="75000"/>
                  </a:schemeClr>
                </a:solidFill>
              </a:rPr>
              <a:t>(ACL-Findings</a:t>
            </a:r>
            <a:r>
              <a:rPr lang="zh-CN" altLang="en-US" sz="2800" dirty="0">
                <a:solidFill>
                  <a:schemeClr val="tx1">
                    <a:lumMod val="75000"/>
                  </a:schemeClr>
                </a:solidFill>
              </a:rPr>
              <a:t> </a:t>
            </a:r>
            <a:r>
              <a:rPr lang="en-US" altLang="zh-CN" sz="2800" dirty="0">
                <a:solidFill>
                  <a:schemeClr val="tx1">
                    <a:lumMod val="75000"/>
                  </a:schemeClr>
                </a:solidFill>
              </a:rPr>
              <a:t>2023)</a:t>
            </a:r>
            <a:endParaRPr lang="en-US" sz="2800" dirty="0">
              <a:solidFill>
                <a:schemeClr val="tx1">
                  <a:lumMod val="75000"/>
                </a:schemeClr>
              </a:solidFill>
            </a:endParaRPr>
          </a:p>
        </p:txBody>
      </p:sp>
      <p:sp>
        <p:nvSpPr>
          <p:cNvPr id="4" name="Title 3">
            <a:extLst>
              <a:ext uri="{FF2B5EF4-FFF2-40B4-BE49-F238E27FC236}">
                <a16:creationId xmlns:a16="http://schemas.microsoft.com/office/drawing/2014/main" id="{7762889B-1834-62B5-CCCD-A7C111F54885}"/>
              </a:ext>
            </a:extLst>
          </p:cNvPr>
          <p:cNvSpPr>
            <a:spLocks noGrp="1"/>
          </p:cNvSpPr>
          <p:nvPr>
            <p:ph type="title"/>
          </p:nvPr>
        </p:nvSpPr>
        <p:spPr/>
        <p:txBody>
          <a:bodyPr/>
          <a:lstStyle/>
          <a:p>
            <a:r>
              <a:rPr lang="en-US" dirty="0"/>
              <a:t>Su</a:t>
            </a:r>
            <a:r>
              <a:rPr lang="en-US" altLang="zh-CN" dirty="0"/>
              <a:t>rprising</a:t>
            </a:r>
            <a:r>
              <a:rPr lang="zh-CN" altLang="en-US" dirty="0"/>
              <a:t> </a:t>
            </a:r>
            <a:r>
              <a:rPr lang="en-US" altLang="zh-CN" dirty="0"/>
              <a:t>Zero-Shot</a:t>
            </a:r>
            <a:r>
              <a:rPr lang="zh-CN" altLang="en-US" dirty="0"/>
              <a:t> </a:t>
            </a:r>
            <a:r>
              <a:rPr lang="en-US" altLang="zh-CN" dirty="0"/>
              <a:t>/</a:t>
            </a:r>
            <a:r>
              <a:rPr lang="zh-CN" altLang="en-US" dirty="0"/>
              <a:t> </a:t>
            </a:r>
            <a:r>
              <a:rPr lang="en-US" altLang="zh-CN" dirty="0"/>
              <a:t>Few-Shot</a:t>
            </a:r>
            <a:r>
              <a:rPr lang="zh-CN" altLang="en-US" dirty="0"/>
              <a:t> </a:t>
            </a:r>
            <a:r>
              <a:rPr lang="en-US" altLang="zh-CN" dirty="0"/>
              <a:t>Performance</a:t>
            </a:r>
            <a:endParaRPr lang="en-US" dirty="0"/>
          </a:p>
        </p:txBody>
      </p:sp>
      <p:graphicFrame>
        <p:nvGraphicFramePr>
          <p:cNvPr id="8" name="Table 7">
            <a:extLst>
              <a:ext uri="{FF2B5EF4-FFF2-40B4-BE49-F238E27FC236}">
                <a16:creationId xmlns:a16="http://schemas.microsoft.com/office/drawing/2014/main" id="{6713BDA4-6466-0C32-F0BB-AB703A7C6BD1}"/>
              </a:ext>
            </a:extLst>
          </p:cNvPr>
          <p:cNvGraphicFramePr>
            <a:graphicFrameLocks noGrp="1"/>
          </p:cNvGraphicFramePr>
          <p:nvPr/>
        </p:nvGraphicFramePr>
        <p:xfrm>
          <a:off x="1697066" y="5667989"/>
          <a:ext cx="12861867" cy="3127524"/>
        </p:xfrm>
        <a:graphic>
          <a:graphicData uri="http://schemas.openxmlformats.org/drawingml/2006/table">
            <a:tbl>
              <a:tblPr firstRow="1" bandRow="1">
                <a:tableStyleId>{5C22544A-7EE6-4342-B048-85BDC9FD1C3A}</a:tableStyleId>
              </a:tblPr>
              <a:tblGrid>
                <a:gridCol w="3641668">
                  <a:extLst>
                    <a:ext uri="{9D8B030D-6E8A-4147-A177-3AD203B41FA5}">
                      <a16:colId xmlns:a16="http://schemas.microsoft.com/office/drawing/2014/main" val="1752621162"/>
                    </a:ext>
                  </a:extLst>
                </a:gridCol>
                <a:gridCol w="3124200">
                  <a:extLst>
                    <a:ext uri="{9D8B030D-6E8A-4147-A177-3AD203B41FA5}">
                      <a16:colId xmlns:a16="http://schemas.microsoft.com/office/drawing/2014/main" val="2090348522"/>
                    </a:ext>
                  </a:extLst>
                </a:gridCol>
                <a:gridCol w="3885548">
                  <a:extLst>
                    <a:ext uri="{9D8B030D-6E8A-4147-A177-3AD203B41FA5}">
                      <a16:colId xmlns:a16="http://schemas.microsoft.com/office/drawing/2014/main" val="1595131254"/>
                    </a:ext>
                  </a:extLst>
                </a:gridCol>
                <a:gridCol w="2210451">
                  <a:extLst>
                    <a:ext uri="{9D8B030D-6E8A-4147-A177-3AD203B41FA5}">
                      <a16:colId xmlns:a16="http://schemas.microsoft.com/office/drawing/2014/main" val="3785887207"/>
                    </a:ext>
                  </a:extLst>
                </a:gridCol>
              </a:tblGrid>
              <a:tr h="521254">
                <a:tc>
                  <a:txBody>
                    <a:bodyPr/>
                    <a:lstStyle/>
                    <a:p>
                      <a:r>
                        <a:rPr lang="en-US" altLang="zh-CN" sz="1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(Exact</a:t>
                      </a:r>
                      <a:r>
                        <a:rPr lang="zh-CN" altLang="en-US" sz="1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1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Match)</a:t>
                      </a:r>
                      <a:endParaRPr 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Web</a:t>
                      </a:r>
                      <a:r>
                        <a:rPr lang="zh-CN" alt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Questions</a:t>
                      </a:r>
                      <a:endParaRPr 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Natural</a:t>
                      </a:r>
                      <a:r>
                        <a:rPr lang="zh-CN" alt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 </a:t>
                      </a:r>
                      <a:r>
                        <a:rPr lang="en-US" altLang="zh-CN"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Questions</a:t>
                      </a:r>
                      <a:endParaRPr 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dirty="0" err="1">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rPr>
                        <a:t>TriviaQA</a:t>
                      </a:r>
                      <a:endParaRPr lang="en-US" sz="2800" b="1" dirty="0">
                        <a:solidFill>
                          <a:schemeClr val="bg2">
                            <a:lumMod val="10000"/>
                          </a:schemeClr>
                        </a:solidFill>
                        <a:latin typeface="Helvetica Neue" panose="02000503000000020004" pitchFamily="2" charset="0"/>
                        <a:ea typeface="Helvetica Neue" panose="02000503000000020004" pitchFamily="2" charset="0"/>
                        <a:cs typeface="Helvetica Neue" panose="02000503000000020004" pitchFamily="2" charset="0"/>
                      </a:endParaRPr>
                    </a:p>
                  </a:txBody>
                  <a:tcPr>
                    <a:lnL w="12700" cmpd="sng">
                      <a:noFill/>
                    </a:lnL>
                    <a:lnR w="12700" cmpd="sng">
                      <a:noFill/>
                    </a:lnR>
                    <a:lnT w="127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38637446"/>
                  </a:ext>
                </a:extLst>
              </a:tr>
              <a:tr h="521254">
                <a:tc>
                  <a:txBody>
                    <a:bodyPr/>
                    <a:lstStyle/>
                    <a:p>
                      <a:r>
                        <a:rPr lang="en-US" altLang="zh-CN" sz="2800" b="1" u="none" dirty="0">
                          <a:solidFill>
                            <a:schemeClr val="bg2">
                              <a:lumMod val="10000"/>
                            </a:schemeClr>
                          </a:solidFill>
                          <a:latin typeface="Colfax" panose="020B0304000000010002" pitchFamily="34" charset="0"/>
                        </a:rPr>
                        <a:t>LLM-URL</a:t>
                      </a:r>
                      <a:r>
                        <a:rPr lang="zh-CN" altLang="en-US" sz="2800" b="1" u="none" dirty="0">
                          <a:solidFill>
                            <a:schemeClr val="bg2">
                              <a:lumMod val="10000"/>
                            </a:schemeClr>
                          </a:solidFill>
                          <a:latin typeface="Colfax" panose="020B0304000000010002" pitchFamily="34" charset="0"/>
                        </a:rPr>
                        <a:t> </a:t>
                      </a:r>
                      <a:r>
                        <a:rPr lang="en-US" altLang="zh-CN" sz="2800" b="1" u="none" dirty="0">
                          <a:solidFill>
                            <a:schemeClr val="bg2">
                              <a:lumMod val="10000"/>
                            </a:schemeClr>
                          </a:solidFill>
                          <a:latin typeface="Colfax" panose="020B0304000000010002" pitchFamily="34" charset="0"/>
                        </a:rPr>
                        <a:t>(few-shot)</a:t>
                      </a:r>
                      <a:endParaRPr lang="en-US" sz="2800" b="1" u="none"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29.0</a:t>
                      </a:r>
                      <a:endParaRPr lang="en-US" sz="2800" b="1" u="sng"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27.3</a:t>
                      </a:r>
                      <a:endParaRPr lang="en-US" sz="2800" b="1" u="sng"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60.7</a:t>
                      </a:r>
                      <a:endParaRPr lang="en-US" sz="2800" b="1" u="sng" dirty="0">
                        <a:solidFill>
                          <a:schemeClr val="bg2">
                            <a:lumMod val="10000"/>
                          </a:schemeClr>
                        </a:solidFill>
                        <a:latin typeface="Colfax" panose="020B0304000000010002" pitchFamily="34" charset="0"/>
                      </a:endParaRPr>
                    </a:p>
                  </a:txBody>
                  <a:tcPr>
                    <a:lnL w="12700" cmpd="sng">
                      <a:noFill/>
                    </a:lnL>
                    <a:lnR w="38100" cap="flat" cmpd="sng" algn="ctr">
                      <a:solidFill>
                        <a:schemeClr val="accent6"/>
                      </a:solidFill>
                      <a:prstDash val="solid"/>
                      <a:round/>
                      <a:headEnd type="none" w="med" len="med"/>
                      <a:tailEnd type="none" w="med" len="med"/>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24402104"/>
                  </a:ext>
                </a:extLst>
              </a:tr>
              <a:tr h="521254">
                <a:tc>
                  <a:txBody>
                    <a:bodyPr/>
                    <a:lstStyle/>
                    <a:p>
                      <a:r>
                        <a:rPr lang="en-US" altLang="zh-CN" sz="2800" b="1" u="none" dirty="0">
                          <a:solidFill>
                            <a:schemeClr val="bg2">
                              <a:lumMod val="10000"/>
                            </a:schemeClr>
                          </a:solidFill>
                          <a:latin typeface="Colfax" panose="020B0304000000010002" pitchFamily="34" charset="0"/>
                        </a:rPr>
                        <a:t>LLM-URL</a:t>
                      </a:r>
                      <a:r>
                        <a:rPr lang="zh-CN" altLang="en-US" sz="2800" b="1" u="none" dirty="0">
                          <a:solidFill>
                            <a:schemeClr val="bg2">
                              <a:lumMod val="10000"/>
                            </a:schemeClr>
                          </a:solidFill>
                          <a:latin typeface="Colfax" panose="020B0304000000010002" pitchFamily="34" charset="0"/>
                        </a:rPr>
                        <a:t> </a:t>
                      </a:r>
                      <a:r>
                        <a:rPr lang="en-US" altLang="zh-CN" sz="2800" b="1" u="none" dirty="0">
                          <a:solidFill>
                            <a:schemeClr val="bg2">
                              <a:lumMod val="10000"/>
                            </a:schemeClr>
                          </a:solidFill>
                          <a:latin typeface="Colfax" panose="020B0304000000010002" pitchFamily="34" charset="0"/>
                        </a:rPr>
                        <a:t>(zero-shot)</a:t>
                      </a:r>
                      <a:endParaRPr lang="en-US" sz="2800" b="1" u="none" dirty="0">
                        <a:solidFill>
                          <a:schemeClr val="bg2">
                            <a:lumMod val="10000"/>
                          </a:schemeClr>
                        </a:solidFill>
                        <a:latin typeface="Colfax" panose="020B0304000000010002" pitchFamily="34" charset="0"/>
                      </a:endParaRPr>
                    </a:p>
                  </a:txBody>
                  <a:tcPr>
                    <a:lnL w="38100" cap="flat" cmpd="sng" algn="ctr">
                      <a:solidFill>
                        <a:schemeClr val="accent6"/>
                      </a:solidFill>
                      <a:prstDash val="solid"/>
                      <a:round/>
                      <a:headEnd type="none" w="med" len="med"/>
                      <a:tailEnd type="none" w="med" len="med"/>
                    </a:lnL>
                    <a:lnR w="12700" cmpd="sng">
                      <a:noFill/>
                    </a:lnR>
                    <a:lnT w="381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28.1</a:t>
                      </a:r>
                      <a:endParaRPr lang="en-US" sz="2800" b="1" u="sng" dirty="0">
                        <a:solidFill>
                          <a:schemeClr val="bg2">
                            <a:lumMod val="10000"/>
                          </a:schemeClr>
                        </a:solidFill>
                        <a:latin typeface="Colfax" panose="020B0304000000010002" pitchFamily="34" charset="0"/>
                      </a:endParaRPr>
                    </a:p>
                  </a:txBody>
                  <a:tcPr>
                    <a:lnL w="12700" cmpd="sng">
                      <a:noFill/>
                    </a:lnL>
                    <a:lnR w="12700" cmpd="sng">
                      <a:noFill/>
                    </a:lnR>
                    <a:lnT w="381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26.4</a:t>
                      </a:r>
                      <a:endParaRPr lang="en-US" sz="2800" b="1" u="sng" dirty="0">
                        <a:solidFill>
                          <a:schemeClr val="bg2">
                            <a:lumMod val="10000"/>
                          </a:schemeClr>
                        </a:solidFill>
                        <a:latin typeface="Colfax" panose="020B0304000000010002" pitchFamily="34" charset="0"/>
                      </a:endParaRPr>
                    </a:p>
                  </a:txBody>
                  <a:tcPr>
                    <a:lnL w="12700" cmpd="sng">
                      <a:noFill/>
                    </a:lnL>
                    <a:lnR w="12700" cmpd="sng">
                      <a:noFill/>
                    </a:lnR>
                    <a:lnT w="381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800" b="1" u="sng" dirty="0">
                          <a:solidFill>
                            <a:schemeClr val="bg2">
                              <a:lumMod val="10000"/>
                            </a:schemeClr>
                          </a:solidFill>
                          <a:latin typeface="Colfax" panose="020B0304000000010002" pitchFamily="34" charset="0"/>
                        </a:rPr>
                        <a:t>60.1</a:t>
                      </a:r>
                      <a:endParaRPr lang="en-US" sz="2800" b="1" u="sng" dirty="0">
                        <a:solidFill>
                          <a:schemeClr val="bg2">
                            <a:lumMod val="10000"/>
                          </a:schemeClr>
                        </a:solidFill>
                        <a:latin typeface="Colfax" panose="020B0304000000010002" pitchFamily="34" charset="0"/>
                      </a:endParaRPr>
                    </a:p>
                  </a:txBody>
                  <a:tcPr>
                    <a:lnL w="12700" cmpd="sng">
                      <a:noFill/>
                    </a:lnL>
                    <a:lnR w="38100" cap="flat" cmpd="sng" algn="ctr">
                      <a:solidFill>
                        <a:schemeClr val="accent6"/>
                      </a:solidFill>
                      <a:prstDash val="solid"/>
                      <a:round/>
                      <a:headEnd type="none" w="med" len="med"/>
                      <a:tailEnd type="none" w="med" len="med"/>
                    </a:lnR>
                    <a:lnT w="38100" cmpd="sng">
                      <a:noFill/>
                    </a:lnT>
                    <a:lnB w="381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2388182"/>
                  </a:ext>
                </a:extLst>
              </a:tr>
              <a:tr h="521254">
                <a:tc>
                  <a:txBody>
                    <a:bodyPr/>
                    <a:lstStyle/>
                    <a:p>
                      <a:r>
                        <a:rPr lang="en-US" altLang="zh-CN" sz="2800" b="1" u="none" dirty="0" err="1">
                          <a:solidFill>
                            <a:schemeClr val="bg2">
                              <a:lumMod val="10000"/>
                            </a:schemeClr>
                          </a:solidFill>
                          <a:latin typeface="Colfax" panose="020B0304000000010002" pitchFamily="34" charset="0"/>
                        </a:rPr>
                        <a:t>GenRead</a:t>
                      </a:r>
                      <a:r>
                        <a:rPr lang="zh-CN" altLang="en-US" sz="2800" b="1" u="none" dirty="0">
                          <a:solidFill>
                            <a:schemeClr val="bg2">
                              <a:lumMod val="10000"/>
                            </a:schemeClr>
                          </a:solidFill>
                          <a:latin typeface="Colfax" panose="020B0304000000010002" pitchFamily="34" charset="0"/>
                        </a:rPr>
                        <a:t> </a:t>
                      </a:r>
                      <a:r>
                        <a:rPr lang="en-US" altLang="zh-CN" sz="2800" b="1" u="none" dirty="0">
                          <a:solidFill>
                            <a:schemeClr val="bg2">
                              <a:lumMod val="10000"/>
                            </a:schemeClr>
                          </a:solidFill>
                          <a:latin typeface="Colfax" panose="020B0304000000010002" pitchFamily="34" charset="0"/>
                        </a:rPr>
                        <a:t>(zero-shot)</a:t>
                      </a:r>
                      <a:endParaRPr lang="en-US" sz="2800" b="1" u="none"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none" dirty="0">
                          <a:solidFill>
                            <a:schemeClr val="bg2">
                              <a:lumMod val="10000"/>
                            </a:schemeClr>
                          </a:solidFill>
                          <a:latin typeface="Colfax" panose="020B0304000000010002" pitchFamily="34" charset="0"/>
                        </a:rPr>
                        <a:t>24.8</a:t>
                      </a:r>
                      <a:endParaRPr lang="en-US" sz="2800" b="1" u="none"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none" dirty="0">
                          <a:solidFill>
                            <a:schemeClr val="bg2">
                              <a:lumMod val="10000"/>
                            </a:schemeClr>
                          </a:solidFill>
                          <a:latin typeface="Colfax" panose="020B0304000000010002" pitchFamily="34" charset="0"/>
                        </a:rPr>
                        <a:t>28.2</a:t>
                      </a:r>
                      <a:endParaRPr lang="en-US" sz="2800" b="1" u="none"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altLang="zh-CN" sz="2800" b="1" u="none" dirty="0">
                          <a:solidFill>
                            <a:schemeClr val="bg2">
                              <a:lumMod val="10000"/>
                            </a:schemeClr>
                          </a:solidFill>
                          <a:latin typeface="Colfax" panose="020B0304000000010002" pitchFamily="34" charset="0"/>
                        </a:rPr>
                        <a:t>59.3</a:t>
                      </a:r>
                      <a:endParaRPr lang="en-US" sz="2800" b="1" u="none" dirty="0">
                        <a:solidFill>
                          <a:schemeClr val="bg2">
                            <a:lumMod val="10000"/>
                          </a:schemeClr>
                        </a:solidFill>
                        <a:latin typeface="Colfax" panose="020B0304000000010002" pitchFamily="34" charset="0"/>
                      </a:endParaRPr>
                    </a:p>
                  </a:txBody>
                  <a:tcPr>
                    <a:lnL w="12700" cmpd="sng">
                      <a:noFill/>
                    </a:lnL>
                    <a:lnR w="12700" cmpd="sng">
                      <a:noFill/>
                    </a:lnR>
                    <a:lnT w="38100" cap="flat" cmpd="sng" algn="ctr">
                      <a:solidFill>
                        <a:schemeClr val="accent6"/>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6572065"/>
                  </a:ext>
                </a:extLst>
              </a:tr>
              <a:tr h="521254">
                <a:tc>
                  <a:txBody>
                    <a:bodyPr/>
                    <a:lstStyle/>
                    <a:p>
                      <a:r>
                        <a:rPr lang="en-US" altLang="zh-CN" sz="2800" dirty="0" err="1">
                          <a:solidFill>
                            <a:schemeClr val="bg2">
                              <a:lumMod val="10000"/>
                            </a:schemeClr>
                          </a:solidFill>
                          <a:latin typeface="Colfax" panose="020B0304000000010002" pitchFamily="34" charset="0"/>
                        </a:rPr>
                        <a:t>PaLM</a:t>
                      </a:r>
                      <a:r>
                        <a:rPr lang="zh-CN" altLang="en-US" sz="2800" dirty="0">
                          <a:solidFill>
                            <a:schemeClr val="bg2">
                              <a:lumMod val="10000"/>
                            </a:schemeClr>
                          </a:solidFill>
                          <a:latin typeface="Colfax" panose="020B0304000000010002" pitchFamily="34" charset="0"/>
                        </a:rPr>
                        <a:t> </a:t>
                      </a:r>
                      <a:r>
                        <a:rPr lang="en-US" altLang="zh-CN" sz="2800" dirty="0">
                          <a:solidFill>
                            <a:schemeClr val="bg2">
                              <a:lumMod val="10000"/>
                            </a:schemeClr>
                          </a:solidFill>
                          <a:latin typeface="Colfax" panose="020B0304000000010002" pitchFamily="34" charset="0"/>
                        </a:rPr>
                        <a:t>(540B)</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19.0</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24.7</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56.7</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6657802"/>
                  </a:ext>
                </a:extLst>
              </a:tr>
              <a:tr h="521254">
                <a:tc>
                  <a:txBody>
                    <a:bodyPr/>
                    <a:lstStyle/>
                    <a:p>
                      <a:r>
                        <a:rPr lang="en-US" altLang="zh-CN" sz="2800" dirty="0" err="1">
                          <a:solidFill>
                            <a:schemeClr val="bg2">
                              <a:lumMod val="10000"/>
                            </a:schemeClr>
                          </a:solidFill>
                          <a:latin typeface="Colfax" panose="020B0304000000010002" pitchFamily="34" charset="0"/>
                        </a:rPr>
                        <a:t>InstructGPT</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18.6</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20.9</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CN" sz="2800" dirty="0">
                          <a:solidFill>
                            <a:schemeClr val="bg2">
                              <a:lumMod val="10000"/>
                            </a:schemeClr>
                          </a:solidFill>
                          <a:latin typeface="Colfax" panose="020B0304000000010002" pitchFamily="34" charset="0"/>
                        </a:rPr>
                        <a:t>52.6</a:t>
                      </a:r>
                      <a:endParaRPr lang="en-US" sz="2800" dirty="0">
                        <a:solidFill>
                          <a:schemeClr val="bg2">
                            <a:lumMod val="10000"/>
                          </a:schemeClr>
                        </a:solidFill>
                        <a:latin typeface="Colfax" panose="020B0304000000010002"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12153016"/>
                  </a:ext>
                </a:extLst>
              </a:tr>
            </a:tbl>
          </a:graphicData>
        </a:graphic>
      </p:graphicFrame>
      <p:grpSp>
        <p:nvGrpSpPr>
          <p:cNvPr id="22" name="Group 21">
            <a:extLst>
              <a:ext uri="{FF2B5EF4-FFF2-40B4-BE49-F238E27FC236}">
                <a16:creationId xmlns:a16="http://schemas.microsoft.com/office/drawing/2014/main" id="{7CB2A146-E313-3EE9-ECB1-895422EBE16F}"/>
              </a:ext>
            </a:extLst>
          </p:cNvPr>
          <p:cNvGrpSpPr>
            <a:grpSpLocks noChangeAspect="1"/>
          </p:cNvGrpSpPr>
          <p:nvPr/>
        </p:nvGrpSpPr>
        <p:grpSpPr>
          <a:xfrm>
            <a:off x="1373216" y="2126283"/>
            <a:ext cx="4063121" cy="2743200"/>
            <a:chOff x="8904470" y="2207465"/>
            <a:chExt cx="6545191" cy="4418960"/>
          </a:xfrm>
        </p:grpSpPr>
        <p:sp>
          <p:nvSpPr>
            <p:cNvPr id="23" name="Rectangle 22">
              <a:extLst>
                <a:ext uri="{FF2B5EF4-FFF2-40B4-BE49-F238E27FC236}">
                  <a16:creationId xmlns:a16="http://schemas.microsoft.com/office/drawing/2014/main" id="{6407D4F6-9307-FA92-3AC7-9E77D7FE80D9}"/>
                </a:ext>
              </a:extLst>
            </p:cNvPr>
            <p:cNvSpPr/>
            <p:nvPr/>
          </p:nvSpPr>
          <p:spPr>
            <a:xfrm>
              <a:off x="11375342" y="3595769"/>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24" name="Rectangle 23">
              <a:extLst>
                <a:ext uri="{FF2B5EF4-FFF2-40B4-BE49-F238E27FC236}">
                  <a16:creationId xmlns:a16="http://schemas.microsoft.com/office/drawing/2014/main" id="{CEC76DE6-1211-6F19-CA8D-F6C06F718794}"/>
                </a:ext>
              </a:extLst>
            </p:cNvPr>
            <p:cNvSpPr/>
            <p:nvPr/>
          </p:nvSpPr>
          <p:spPr>
            <a:xfrm>
              <a:off x="8904470" y="4439506"/>
              <a:ext cx="1877018"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latin typeface="Helvetica Neue"/>
                  <a:cs typeface="Helvetica Neue"/>
                </a:rPr>
                <a:t>Input</a:t>
              </a:r>
              <a:endParaRPr lang="en-US" sz="1800" dirty="0">
                <a:latin typeface="Helvetica Neue"/>
                <a:cs typeface="Helvetica Neue"/>
              </a:endParaRPr>
            </a:p>
          </p:txBody>
        </p:sp>
        <p:sp>
          <p:nvSpPr>
            <p:cNvPr id="25" name="Rectangle 24">
              <a:extLst>
                <a:ext uri="{FF2B5EF4-FFF2-40B4-BE49-F238E27FC236}">
                  <a16:creationId xmlns:a16="http://schemas.microsoft.com/office/drawing/2014/main" id="{529E18BD-7198-E234-5088-9AFB958AD202}"/>
                </a:ext>
              </a:extLst>
            </p:cNvPr>
            <p:cNvSpPr/>
            <p:nvPr/>
          </p:nvSpPr>
          <p:spPr>
            <a:xfrm>
              <a:off x="13785730" y="4439506"/>
              <a:ext cx="1663931" cy="95026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latin typeface="Helvetica Neue"/>
                  <a:cs typeface="Helvetica Neue"/>
                </a:rPr>
                <a:t>Output</a:t>
              </a:r>
              <a:endParaRPr lang="en-US" sz="1800" dirty="0">
                <a:latin typeface="Helvetica Neue"/>
                <a:cs typeface="Helvetica Neue"/>
              </a:endParaRPr>
            </a:p>
          </p:txBody>
        </p:sp>
        <p:sp>
          <p:nvSpPr>
            <p:cNvPr id="26" name="Rounded Rectangle 25">
              <a:extLst>
                <a:ext uri="{FF2B5EF4-FFF2-40B4-BE49-F238E27FC236}">
                  <a16:creationId xmlns:a16="http://schemas.microsoft.com/office/drawing/2014/main" id="{B18AA6B5-6075-68EB-1E2B-36362B09BDA7}"/>
                </a:ext>
              </a:extLst>
            </p:cNvPr>
            <p:cNvSpPr/>
            <p:nvPr/>
          </p:nvSpPr>
          <p:spPr>
            <a:xfrm>
              <a:off x="10333663" y="2207465"/>
              <a:ext cx="1504349" cy="825831"/>
            </a:xfrm>
            <a:prstGeom prst="roundRect">
              <a:avLst>
                <a:gd name="adj" fmla="val 6127"/>
              </a:avLst>
            </a:prstGeom>
            <a:solidFill>
              <a:srgbClr val="C00000"/>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b="1" dirty="0">
                  <a:solidFill>
                    <a:srgbClr val="FFFFFF"/>
                  </a:solidFill>
                  <a:latin typeface="Helvetica Neue"/>
                  <a:cs typeface="Helvetica Neue"/>
                </a:rPr>
                <a:t>GPT-3</a:t>
              </a:r>
            </a:p>
          </p:txBody>
        </p:sp>
        <p:sp>
          <p:nvSpPr>
            <p:cNvPr id="27" name="Rounded Rectangle 26">
              <a:extLst>
                <a:ext uri="{FF2B5EF4-FFF2-40B4-BE49-F238E27FC236}">
                  <a16:creationId xmlns:a16="http://schemas.microsoft.com/office/drawing/2014/main" id="{A27E5941-0E90-E2C3-0244-F95317DEA412}"/>
                </a:ext>
              </a:extLst>
            </p:cNvPr>
            <p:cNvSpPr/>
            <p:nvPr/>
          </p:nvSpPr>
          <p:spPr>
            <a:xfrm>
              <a:off x="11347327" y="5800594"/>
              <a:ext cx="1877018" cy="825831"/>
            </a:xfrm>
            <a:prstGeom prst="roundRect">
              <a:avLst>
                <a:gd name="adj" fmla="val 6127"/>
              </a:avLst>
            </a:prstGeom>
            <a:solidFill>
              <a:srgbClr val="C00000"/>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b="1" dirty="0">
                  <a:solidFill>
                    <a:schemeClr val="bg1"/>
                  </a:solidFill>
                  <a:latin typeface="Helvetica Neue"/>
                  <a:cs typeface="Helvetica Neue"/>
                </a:rPr>
                <a:t>GPT-3</a:t>
              </a:r>
            </a:p>
          </p:txBody>
        </p:sp>
        <p:cxnSp>
          <p:nvCxnSpPr>
            <p:cNvPr id="28" name="Straight Arrow Connector 27">
              <a:extLst>
                <a:ext uri="{FF2B5EF4-FFF2-40B4-BE49-F238E27FC236}">
                  <a16:creationId xmlns:a16="http://schemas.microsoft.com/office/drawing/2014/main" id="{FD8920A6-E777-C478-85F6-573C3A8561C6}"/>
                </a:ext>
              </a:extLst>
            </p:cNvPr>
            <p:cNvCxnSpPr>
              <a:cxnSpLocks/>
              <a:stCxn id="23" idx="2"/>
              <a:endCxn id="27" idx="0"/>
            </p:cNvCxnSpPr>
            <p:nvPr/>
          </p:nvCxnSpPr>
          <p:spPr>
            <a:xfrm>
              <a:off x="12283508" y="5394296"/>
              <a:ext cx="2328" cy="406298"/>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Elbow Connector 28">
              <a:extLst>
                <a:ext uri="{FF2B5EF4-FFF2-40B4-BE49-F238E27FC236}">
                  <a16:creationId xmlns:a16="http://schemas.microsoft.com/office/drawing/2014/main" id="{3D538A08-C61B-4365-36D7-78E375CF025D}"/>
                </a:ext>
              </a:extLst>
            </p:cNvPr>
            <p:cNvCxnSpPr>
              <a:cxnSpLocks/>
              <a:stCxn id="24" idx="2"/>
              <a:endCxn id="27" idx="1"/>
            </p:cNvCxnSpPr>
            <p:nvPr/>
          </p:nvCxnSpPr>
          <p:spPr>
            <a:xfrm rot="16200000" flipH="1">
              <a:off x="10183281" y="5049464"/>
              <a:ext cx="823744" cy="1504348"/>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a:extLst>
                <a:ext uri="{FF2B5EF4-FFF2-40B4-BE49-F238E27FC236}">
                  <a16:creationId xmlns:a16="http://schemas.microsoft.com/office/drawing/2014/main" id="{A637AF52-E211-5498-6642-C77481CE041C}"/>
                </a:ext>
              </a:extLst>
            </p:cNvPr>
            <p:cNvCxnSpPr>
              <a:cxnSpLocks/>
              <a:stCxn id="27" idx="3"/>
              <a:endCxn id="25" idx="2"/>
            </p:cNvCxnSpPr>
            <p:nvPr/>
          </p:nvCxnSpPr>
          <p:spPr>
            <a:xfrm flipV="1">
              <a:off x="13224345" y="5389766"/>
              <a:ext cx="1393351" cy="823744"/>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1FCFC9B6-B69D-208A-A176-140A55362D47}"/>
                </a:ext>
              </a:extLst>
            </p:cNvPr>
            <p:cNvSpPr/>
            <p:nvPr/>
          </p:nvSpPr>
          <p:spPr>
            <a:xfrm>
              <a:off x="11303609" y="3516339"/>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32" name="Rectangle 31">
              <a:extLst>
                <a:ext uri="{FF2B5EF4-FFF2-40B4-BE49-F238E27FC236}">
                  <a16:creationId xmlns:a16="http://schemas.microsoft.com/office/drawing/2014/main" id="{A97A0F39-0353-2EFD-9DC1-A6C140DFAC92}"/>
                </a:ext>
              </a:extLst>
            </p:cNvPr>
            <p:cNvSpPr/>
            <p:nvPr/>
          </p:nvSpPr>
          <p:spPr>
            <a:xfrm>
              <a:off x="11236330" y="3439255"/>
              <a:ext cx="1816331" cy="1798527"/>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400" b="1" dirty="0">
                  <a:solidFill>
                    <a:schemeClr val="bg2">
                      <a:lumMod val="10000"/>
                    </a:schemeClr>
                  </a:solidFill>
                  <a:latin typeface="Helvetica Neue"/>
                  <a:cs typeface="Helvetica Neue"/>
                </a:rPr>
                <a:t>Generated</a:t>
              </a:r>
              <a:r>
                <a:rPr lang="zh-CN" altLang="en-US" sz="1400" b="1" dirty="0">
                  <a:solidFill>
                    <a:schemeClr val="bg2">
                      <a:lumMod val="10000"/>
                    </a:schemeClr>
                  </a:solidFill>
                  <a:latin typeface="Helvetica Neue"/>
                  <a:cs typeface="Helvetica Neue"/>
                </a:rPr>
                <a:t> </a:t>
              </a:r>
              <a:r>
                <a:rPr lang="en-US" altLang="zh-CN" sz="1400" b="1" dirty="0">
                  <a:solidFill>
                    <a:schemeClr val="bg2">
                      <a:lumMod val="10000"/>
                    </a:schemeClr>
                  </a:solidFill>
                  <a:latin typeface="Helvetica Neue"/>
                  <a:cs typeface="Helvetica Neue"/>
                </a:rPr>
                <a:t>passages</a:t>
              </a:r>
              <a:endParaRPr lang="en-US" sz="1400" b="1" dirty="0">
                <a:solidFill>
                  <a:schemeClr val="bg2">
                    <a:lumMod val="10000"/>
                  </a:schemeClr>
                </a:solidFill>
                <a:latin typeface="Helvetica Neue"/>
                <a:cs typeface="Helvetica Neue"/>
              </a:endParaRPr>
            </a:p>
          </p:txBody>
        </p:sp>
        <p:cxnSp>
          <p:nvCxnSpPr>
            <p:cNvPr id="33" name="Elbow Connector 32">
              <a:extLst>
                <a:ext uri="{FF2B5EF4-FFF2-40B4-BE49-F238E27FC236}">
                  <a16:creationId xmlns:a16="http://schemas.microsoft.com/office/drawing/2014/main" id="{E99AFE88-F44C-E95B-897F-662DE435176C}"/>
                </a:ext>
              </a:extLst>
            </p:cNvPr>
            <p:cNvCxnSpPr>
              <a:cxnSpLocks/>
              <a:stCxn id="24" idx="0"/>
              <a:endCxn id="26" idx="1"/>
            </p:cNvCxnSpPr>
            <p:nvPr/>
          </p:nvCxnSpPr>
          <p:spPr>
            <a:xfrm rot="5400000" flipH="1" flipV="1">
              <a:off x="9178759" y="3284603"/>
              <a:ext cx="1819124" cy="490685"/>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Elbow Connector 33">
              <a:extLst>
                <a:ext uri="{FF2B5EF4-FFF2-40B4-BE49-F238E27FC236}">
                  <a16:creationId xmlns:a16="http://schemas.microsoft.com/office/drawing/2014/main" id="{60ABB67E-7359-8C4E-A947-771561DF66A6}"/>
                </a:ext>
              </a:extLst>
            </p:cNvPr>
            <p:cNvCxnSpPr>
              <a:cxnSpLocks/>
              <a:stCxn id="26" idx="3"/>
              <a:endCxn id="32" idx="0"/>
            </p:cNvCxnSpPr>
            <p:nvPr/>
          </p:nvCxnSpPr>
          <p:spPr>
            <a:xfrm>
              <a:off x="11838012" y="2620381"/>
              <a:ext cx="306484" cy="818874"/>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9" name="Rectangle 38">
            <a:extLst>
              <a:ext uri="{FF2B5EF4-FFF2-40B4-BE49-F238E27FC236}">
                <a16:creationId xmlns:a16="http://schemas.microsoft.com/office/drawing/2014/main" id="{3DA3B5B7-13C4-6AB6-D644-03162372BE2B}"/>
              </a:ext>
            </a:extLst>
          </p:cNvPr>
          <p:cNvSpPr/>
          <p:nvPr/>
        </p:nvSpPr>
        <p:spPr>
          <a:xfrm>
            <a:off x="6034761" y="3501302"/>
            <a:ext cx="1165214" cy="58990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latin typeface="Helvetica Neue"/>
                <a:cs typeface="Helvetica Neue"/>
              </a:rPr>
              <a:t>Input</a:t>
            </a:r>
            <a:endParaRPr lang="en-US" sz="1800" dirty="0">
              <a:latin typeface="Helvetica Neue"/>
              <a:cs typeface="Helvetica Neue"/>
            </a:endParaRPr>
          </a:p>
        </p:txBody>
      </p:sp>
      <p:sp>
        <p:nvSpPr>
          <p:cNvPr id="40" name="Rectangle 39">
            <a:extLst>
              <a:ext uri="{FF2B5EF4-FFF2-40B4-BE49-F238E27FC236}">
                <a16:creationId xmlns:a16="http://schemas.microsoft.com/office/drawing/2014/main" id="{AE27AA76-FC9D-9926-C406-CD8E3D5B9353}"/>
              </a:ext>
            </a:extLst>
          </p:cNvPr>
          <p:cNvSpPr/>
          <p:nvPr/>
        </p:nvSpPr>
        <p:spPr>
          <a:xfrm>
            <a:off x="9064948" y="3501302"/>
            <a:ext cx="1032934" cy="58990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latin typeface="Helvetica Neue"/>
                <a:cs typeface="Helvetica Neue"/>
              </a:rPr>
              <a:t>Output</a:t>
            </a:r>
            <a:endParaRPr lang="en-US" sz="1800" dirty="0">
              <a:latin typeface="Helvetica Neue"/>
              <a:cs typeface="Helvetica Neue"/>
            </a:endParaRPr>
          </a:p>
        </p:txBody>
      </p:sp>
      <p:sp>
        <p:nvSpPr>
          <p:cNvPr id="41" name="Rounded Rectangle 40">
            <a:extLst>
              <a:ext uri="{FF2B5EF4-FFF2-40B4-BE49-F238E27FC236}">
                <a16:creationId xmlns:a16="http://schemas.microsoft.com/office/drawing/2014/main" id="{CC274990-67F5-ED39-5A20-755C23E55B1C}"/>
              </a:ext>
            </a:extLst>
          </p:cNvPr>
          <p:cNvSpPr/>
          <p:nvPr/>
        </p:nvSpPr>
        <p:spPr>
          <a:xfrm>
            <a:off x="6921975" y="2115697"/>
            <a:ext cx="933869" cy="512659"/>
          </a:xfrm>
          <a:prstGeom prst="roundRect">
            <a:avLst>
              <a:gd name="adj" fmla="val 6127"/>
            </a:avLst>
          </a:prstGeom>
          <a:solidFill>
            <a:srgbClr val="C00000"/>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b="1" dirty="0">
                <a:solidFill>
                  <a:srgbClr val="FFFFFF"/>
                </a:solidFill>
                <a:latin typeface="Helvetica Neue"/>
                <a:cs typeface="Helvetica Neue"/>
              </a:rPr>
              <a:t>GPT-3</a:t>
            </a:r>
          </a:p>
        </p:txBody>
      </p:sp>
      <p:sp>
        <p:nvSpPr>
          <p:cNvPr id="42" name="Rounded Rectangle 41">
            <a:extLst>
              <a:ext uri="{FF2B5EF4-FFF2-40B4-BE49-F238E27FC236}">
                <a16:creationId xmlns:a16="http://schemas.microsoft.com/office/drawing/2014/main" id="{55F03895-0560-F454-FA77-50C4BF26F39A}"/>
              </a:ext>
            </a:extLst>
          </p:cNvPr>
          <p:cNvSpPr/>
          <p:nvPr/>
        </p:nvSpPr>
        <p:spPr>
          <a:xfrm>
            <a:off x="7551237" y="4346238"/>
            <a:ext cx="1165214" cy="512659"/>
          </a:xfrm>
          <a:prstGeom prst="roundRect">
            <a:avLst>
              <a:gd name="adj" fmla="val 6127"/>
            </a:avLst>
          </a:prstGeom>
          <a:solidFill>
            <a:srgbClr val="C00000"/>
          </a:solidFill>
          <a:ln w="28575">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b="1" dirty="0">
                <a:solidFill>
                  <a:schemeClr val="bg1"/>
                </a:solidFill>
                <a:latin typeface="Helvetica Neue"/>
                <a:cs typeface="Helvetica Neue"/>
              </a:rPr>
              <a:t>GPT-3</a:t>
            </a:r>
          </a:p>
        </p:txBody>
      </p:sp>
      <p:cxnSp>
        <p:nvCxnSpPr>
          <p:cNvPr id="43" name="Straight Arrow Connector 42">
            <a:extLst>
              <a:ext uri="{FF2B5EF4-FFF2-40B4-BE49-F238E27FC236}">
                <a16:creationId xmlns:a16="http://schemas.microsoft.com/office/drawing/2014/main" id="{79AC268A-FF63-1095-095D-7C668250F76B}"/>
              </a:ext>
            </a:extLst>
          </p:cNvPr>
          <p:cNvCxnSpPr>
            <a:cxnSpLocks/>
            <a:stCxn id="41" idx="3"/>
          </p:cNvCxnSpPr>
          <p:nvPr/>
        </p:nvCxnSpPr>
        <p:spPr>
          <a:xfrm flipV="1">
            <a:off x="7855844" y="2372026"/>
            <a:ext cx="344140" cy="1"/>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4" name="Elbow Connector 43">
            <a:extLst>
              <a:ext uri="{FF2B5EF4-FFF2-40B4-BE49-F238E27FC236}">
                <a16:creationId xmlns:a16="http://schemas.microsoft.com/office/drawing/2014/main" id="{DA876E25-5131-6BCF-FCE4-0E1BB9DFD50C}"/>
              </a:ext>
            </a:extLst>
          </p:cNvPr>
          <p:cNvCxnSpPr>
            <a:cxnSpLocks/>
            <a:stCxn id="39" idx="2"/>
            <a:endCxn id="42" idx="1"/>
          </p:cNvCxnSpPr>
          <p:nvPr/>
        </p:nvCxnSpPr>
        <p:spPr>
          <a:xfrm rot="16200000" flipH="1">
            <a:off x="6828621" y="3879952"/>
            <a:ext cx="511363" cy="933869"/>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5" name="Elbow Connector 44">
            <a:extLst>
              <a:ext uri="{FF2B5EF4-FFF2-40B4-BE49-F238E27FC236}">
                <a16:creationId xmlns:a16="http://schemas.microsoft.com/office/drawing/2014/main" id="{9BC893E8-ACE7-4062-F8A0-A1806060ED88}"/>
              </a:ext>
            </a:extLst>
          </p:cNvPr>
          <p:cNvCxnSpPr>
            <a:cxnSpLocks/>
            <a:stCxn id="42" idx="3"/>
            <a:endCxn id="40" idx="2"/>
          </p:cNvCxnSpPr>
          <p:nvPr/>
        </p:nvCxnSpPr>
        <p:spPr>
          <a:xfrm flipV="1">
            <a:off x="8716451" y="4091204"/>
            <a:ext cx="864964" cy="511363"/>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Elbow Connector 47">
            <a:extLst>
              <a:ext uri="{FF2B5EF4-FFF2-40B4-BE49-F238E27FC236}">
                <a16:creationId xmlns:a16="http://schemas.microsoft.com/office/drawing/2014/main" id="{165EFDF7-D951-B6E8-0A84-1222BA324133}"/>
              </a:ext>
            </a:extLst>
          </p:cNvPr>
          <p:cNvCxnSpPr>
            <a:cxnSpLocks/>
            <a:stCxn id="39" idx="0"/>
            <a:endCxn id="41" idx="1"/>
          </p:cNvCxnSpPr>
          <p:nvPr/>
        </p:nvCxnSpPr>
        <p:spPr>
          <a:xfrm rot="5400000" flipH="1" flipV="1">
            <a:off x="6205034" y="2784362"/>
            <a:ext cx="1129275" cy="304607"/>
          </a:xfrm>
          <a:prstGeom prst="bentConnector2">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5E8D19D2-013F-29B3-B1F9-765504FE80ED}"/>
              </a:ext>
            </a:extLst>
          </p:cNvPr>
          <p:cNvCxnSpPr>
            <a:cxnSpLocks/>
            <a:stCxn id="64" idx="2"/>
            <a:endCxn id="42" idx="0"/>
          </p:cNvCxnSpPr>
          <p:nvPr/>
        </p:nvCxnSpPr>
        <p:spPr>
          <a:xfrm rot="5400000">
            <a:off x="9285961" y="1668114"/>
            <a:ext cx="1526007" cy="3830240"/>
          </a:xfrm>
          <a:prstGeom prst="bentConnector3">
            <a:avLst>
              <a:gd name="adj1" fmla="val 21288"/>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55" name="Rectangle 54">
            <a:extLst>
              <a:ext uri="{FF2B5EF4-FFF2-40B4-BE49-F238E27FC236}">
                <a16:creationId xmlns:a16="http://schemas.microsoft.com/office/drawing/2014/main" id="{3FF3B39A-DDF7-59D0-C082-0280FD3ABB8D}"/>
              </a:ext>
            </a:extLst>
          </p:cNvPr>
          <p:cNvSpPr/>
          <p:nvPr/>
        </p:nvSpPr>
        <p:spPr>
          <a:xfrm>
            <a:off x="8286280" y="2173534"/>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56" name="Rectangle 55">
            <a:extLst>
              <a:ext uri="{FF2B5EF4-FFF2-40B4-BE49-F238E27FC236}">
                <a16:creationId xmlns:a16="http://schemas.microsoft.com/office/drawing/2014/main" id="{70CC8BE9-6258-689E-53CA-0D5BC0B665A2}"/>
              </a:ext>
            </a:extLst>
          </p:cNvPr>
          <p:cNvSpPr/>
          <p:nvPr/>
        </p:nvSpPr>
        <p:spPr>
          <a:xfrm>
            <a:off x="8241750" y="2124225"/>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57" name="Rectangle 56">
            <a:extLst>
              <a:ext uri="{FF2B5EF4-FFF2-40B4-BE49-F238E27FC236}">
                <a16:creationId xmlns:a16="http://schemas.microsoft.com/office/drawing/2014/main" id="{396422BF-6792-67E0-D4FB-55B4F8490DF9}"/>
              </a:ext>
            </a:extLst>
          </p:cNvPr>
          <p:cNvSpPr/>
          <p:nvPr/>
        </p:nvSpPr>
        <p:spPr>
          <a:xfrm>
            <a:off x="8199984" y="2076373"/>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400" b="1" dirty="0">
                <a:solidFill>
                  <a:srgbClr val="C00000"/>
                </a:solidFill>
                <a:latin typeface="Helvetica Neue"/>
                <a:cs typeface="Helvetica Neue"/>
              </a:rPr>
              <a:t>Generated</a:t>
            </a:r>
            <a:r>
              <a:rPr lang="zh-CN" altLang="en-US" sz="1400" b="1" dirty="0">
                <a:solidFill>
                  <a:srgbClr val="C00000"/>
                </a:solidFill>
                <a:latin typeface="Helvetica Neue"/>
                <a:cs typeface="Helvetica Neue"/>
              </a:rPr>
              <a:t> </a:t>
            </a:r>
            <a:r>
              <a:rPr lang="en-US" altLang="zh-CN" sz="1400" b="1" dirty="0">
                <a:solidFill>
                  <a:srgbClr val="C00000"/>
                </a:solidFill>
                <a:latin typeface="Helvetica Neue"/>
                <a:cs typeface="Helvetica Neue"/>
              </a:rPr>
              <a:t>URLs</a:t>
            </a:r>
            <a:endParaRPr lang="en-US" sz="1400" b="1" dirty="0">
              <a:solidFill>
                <a:srgbClr val="C00000"/>
              </a:solidFill>
              <a:latin typeface="Helvetica Neue"/>
              <a:cs typeface="Helvetica Neue"/>
            </a:endParaRPr>
          </a:p>
        </p:txBody>
      </p:sp>
      <p:sp>
        <p:nvSpPr>
          <p:cNvPr id="58" name="Rectangle 57">
            <a:extLst>
              <a:ext uri="{FF2B5EF4-FFF2-40B4-BE49-F238E27FC236}">
                <a16:creationId xmlns:a16="http://schemas.microsoft.com/office/drawing/2014/main" id="{D3D34879-B7D7-07E1-E3BF-F226FC90612F}"/>
              </a:ext>
            </a:extLst>
          </p:cNvPr>
          <p:cNvSpPr/>
          <p:nvPr/>
        </p:nvSpPr>
        <p:spPr>
          <a:xfrm>
            <a:off x="9671665" y="2127745"/>
            <a:ext cx="1339978" cy="58990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800" dirty="0">
                <a:latin typeface="Helvetica Neue"/>
                <a:cs typeface="Helvetica Neue"/>
              </a:rPr>
              <a:t>Wikipedia</a:t>
            </a:r>
            <a:endParaRPr lang="en-US" sz="1800" dirty="0">
              <a:latin typeface="Helvetica Neue"/>
              <a:cs typeface="Helvetica Neue"/>
            </a:endParaRPr>
          </a:p>
        </p:txBody>
      </p:sp>
      <p:cxnSp>
        <p:nvCxnSpPr>
          <p:cNvPr id="59" name="Straight Arrow Connector 58">
            <a:extLst>
              <a:ext uri="{FF2B5EF4-FFF2-40B4-BE49-F238E27FC236}">
                <a16:creationId xmlns:a16="http://schemas.microsoft.com/office/drawing/2014/main" id="{9CF609CD-334B-535B-986C-A4F48CCCFCA1}"/>
              </a:ext>
            </a:extLst>
          </p:cNvPr>
          <p:cNvCxnSpPr>
            <a:cxnSpLocks/>
            <a:stCxn id="56" idx="3"/>
            <a:endCxn id="58" idx="1"/>
          </p:cNvCxnSpPr>
          <p:nvPr/>
        </p:nvCxnSpPr>
        <p:spPr>
          <a:xfrm>
            <a:off x="9369291" y="2419176"/>
            <a:ext cx="302374" cy="3520"/>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536FD245-F45D-295A-B6B1-78962FA0C70F}"/>
              </a:ext>
            </a:extLst>
          </p:cNvPr>
          <p:cNvSpPr/>
          <p:nvPr/>
        </p:nvSpPr>
        <p:spPr>
          <a:xfrm>
            <a:off x="11400313" y="2230329"/>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65" name="Rectangle 64">
            <a:extLst>
              <a:ext uri="{FF2B5EF4-FFF2-40B4-BE49-F238E27FC236}">
                <a16:creationId xmlns:a16="http://schemas.microsoft.com/office/drawing/2014/main" id="{AC84774D-A41D-F1B7-6FDA-FC64FBAB6CB4}"/>
              </a:ext>
            </a:extLst>
          </p:cNvPr>
          <p:cNvSpPr/>
          <p:nvPr/>
        </p:nvSpPr>
        <p:spPr>
          <a:xfrm>
            <a:off x="11355783" y="2181020"/>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dirty="0">
              <a:latin typeface="Helvetica Neue"/>
              <a:cs typeface="Helvetica Neue"/>
            </a:endParaRPr>
          </a:p>
        </p:txBody>
      </p:sp>
      <p:sp>
        <p:nvSpPr>
          <p:cNvPr id="66" name="Rectangle 65">
            <a:extLst>
              <a:ext uri="{FF2B5EF4-FFF2-40B4-BE49-F238E27FC236}">
                <a16:creationId xmlns:a16="http://schemas.microsoft.com/office/drawing/2014/main" id="{ED593B6E-46AF-985C-E041-0B0660A0E4BA}"/>
              </a:ext>
            </a:extLst>
          </p:cNvPr>
          <p:cNvSpPr/>
          <p:nvPr/>
        </p:nvSpPr>
        <p:spPr>
          <a:xfrm>
            <a:off x="11314017" y="2133168"/>
            <a:ext cx="1127541" cy="589902"/>
          </a:xfrm>
          <a:prstGeom prst="rect">
            <a:avLst/>
          </a:prstGeom>
          <a:solidFill>
            <a:schemeClr val="bg1"/>
          </a:solidFill>
          <a:ln w="190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400" b="1" dirty="0">
                <a:solidFill>
                  <a:schemeClr val="bg2">
                    <a:lumMod val="10000"/>
                  </a:schemeClr>
                </a:solidFill>
                <a:latin typeface="Helvetica Neue"/>
                <a:cs typeface="Helvetica Neue"/>
              </a:rPr>
              <a:t>Passages</a:t>
            </a:r>
            <a:endParaRPr lang="en-US" sz="1400" b="1" dirty="0">
              <a:solidFill>
                <a:schemeClr val="bg2">
                  <a:lumMod val="10000"/>
                </a:schemeClr>
              </a:solidFill>
              <a:latin typeface="Helvetica Neue"/>
              <a:cs typeface="Helvetica Neue"/>
            </a:endParaRPr>
          </a:p>
        </p:txBody>
      </p:sp>
      <p:cxnSp>
        <p:nvCxnSpPr>
          <p:cNvPr id="67" name="Straight Arrow Connector 66">
            <a:extLst>
              <a:ext uri="{FF2B5EF4-FFF2-40B4-BE49-F238E27FC236}">
                <a16:creationId xmlns:a16="http://schemas.microsoft.com/office/drawing/2014/main" id="{B4FDFE56-E496-33B0-143E-898302895944}"/>
              </a:ext>
            </a:extLst>
          </p:cNvPr>
          <p:cNvCxnSpPr>
            <a:cxnSpLocks/>
            <a:stCxn id="58" idx="3"/>
            <a:endCxn id="66" idx="1"/>
          </p:cNvCxnSpPr>
          <p:nvPr/>
        </p:nvCxnSpPr>
        <p:spPr>
          <a:xfrm>
            <a:off x="11011643" y="2422696"/>
            <a:ext cx="302374" cy="5423"/>
          </a:xfrm>
          <a:prstGeom prst="straightConnector1">
            <a:avLst/>
          </a:prstGeom>
          <a:ln w="57150" cmpd="sng">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636FF82-C35E-4C4C-F658-AF963531130C}"/>
              </a:ext>
            </a:extLst>
          </p:cNvPr>
          <p:cNvSpPr txBox="1"/>
          <p:nvPr/>
        </p:nvSpPr>
        <p:spPr>
          <a:xfrm>
            <a:off x="10341654" y="3392131"/>
            <a:ext cx="5253515" cy="954107"/>
          </a:xfrm>
          <a:prstGeom prst="rect">
            <a:avLst/>
          </a:prstGeom>
          <a:noFill/>
        </p:spPr>
        <p:txBody>
          <a:bodyPr wrap="square">
            <a:spAutoFit/>
          </a:bodyPr>
          <a:lstStyle/>
          <a:p>
            <a:r>
              <a:rPr lang="en-US" altLang="zh-CN" sz="2800" dirty="0">
                <a:latin typeface="Colfax" panose="020B0304000000010002" pitchFamily="34" charset="0"/>
              </a:rPr>
              <a:t>“Question:</a:t>
            </a:r>
            <a:r>
              <a:rPr lang="zh-CN" altLang="en-US" sz="2800" dirty="0">
                <a:latin typeface="Colfax" panose="020B0304000000010002" pitchFamily="34" charset="0"/>
              </a:rPr>
              <a:t> </a:t>
            </a:r>
            <a:r>
              <a:rPr lang="en-US" altLang="zh-CN" sz="2800" dirty="0">
                <a:latin typeface="Colfax" panose="020B0304000000010002" pitchFamily="34" charset="0"/>
              </a:rPr>
              <a:t>[Q].</a:t>
            </a:r>
            <a:r>
              <a:rPr lang="zh-CN" altLang="en-US" sz="2800" dirty="0">
                <a:latin typeface="Colfax" panose="020B0304000000010002" pitchFamily="34" charset="0"/>
              </a:rPr>
              <a:t> </a:t>
            </a:r>
            <a:r>
              <a:rPr lang="en-US" altLang="zh-CN" sz="2800" dirty="0">
                <a:solidFill>
                  <a:srgbClr val="C00000"/>
                </a:solidFill>
                <a:latin typeface="Colfax" panose="020B0304000000010002" pitchFamily="34" charset="0"/>
              </a:rPr>
              <a:t>Which</a:t>
            </a:r>
            <a:r>
              <a:rPr lang="zh-CN" altLang="en-US" sz="2800" dirty="0">
                <a:solidFill>
                  <a:srgbClr val="C00000"/>
                </a:solidFill>
                <a:latin typeface="Colfax" panose="020B0304000000010002" pitchFamily="34" charset="0"/>
              </a:rPr>
              <a:t> </a:t>
            </a:r>
            <a:r>
              <a:rPr lang="en-US" altLang="zh-CN" sz="2800" dirty="0">
                <a:solidFill>
                  <a:srgbClr val="C00000"/>
                </a:solidFill>
                <a:latin typeface="Colfax" panose="020B0304000000010002" pitchFamily="34" charset="0"/>
              </a:rPr>
              <a:t>[k]</a:t>
            </a:r>
            <a:r>
              <a:rPr lang="zh-CN" altLang="en-US" sz="2800" dirty="0">
                <a:solidFill>
                  <a:srgbClr val="C00000"/>
                </a:solidFill>
                <a:latin typeface="Colfax" panose="020B0304000000010002" pitchFamily="34" charset="0"/>
              </a:rPr>
              <a:t> </a:t>
            </a:r>
            <a:r>
              <a:rPr lang="en-US" altLang="zh-CN" sz="2800" dirty="0">
                <a:solidFill>
                  <a:srgbClr val="C00000"/>
                </a:solidFill>
                <a:latin typeface="Colfax" panose="020B0304000000010002" pitchFamily="34" charset="0"/>
              </a:rPr>
              <a:t>URLs</a:t>
            </a:r>
            <a:r>
              <a:rPr lang="zh-CN" altLang="en-US" sz="2800" dirty="0">
                <a:solidFill>
                  <a:srgbClr val="C00000"/>
                </a:solidFill>
                <a:latin typeface="Colfax" panose="020B0304000000010002" pitchFamily="34" charset="0"/>
              </a:rPr>
              <a:t> </a:t>
            </a:r>
            <a:r>
              <a:rPr lang="en-US" altLang="zh-CN" sz="2800" dirty="0">
                <a:latin typeface="Colfax" panose="020B0304000000010002" pitchFamily="34" charset="0"/>
              </a:rPr>
              <a:t>would</a:t>
            </a:r>
            <a:r>
              <a:rPr lang="zh-CN" altLang="en-US" sz="2800" dirty="0">
                <a:latin typeface="Colfax" panose="020B0304000000010002" pitchFamily="34" charset="0"/>
              </a:rPr>
              <a:t> </a:t>
            </a:r>
            <a:r>
              <a:rPr lang="en-US" altLang="zh-CN" sz="2800" dirty="0">
                <a:latin typeface="Colfax" panose="020B0304000000010002" pitchFamily="34" charset="0"/>
              </a:rPr>
              <a:t>have</a:t>
            </a:r>
            <a:r>
              <a:rPr lang="zh-CN" altLang="en-US" sz="2800" dirty="0">
                <a:latin typeface="Colfax" panose="020B0304000000010002" pitchFamily="34" charset="0"/>
              </a:rPr>
              <a:t> </a:t>
            </a:r>
            <a:r>
              <a:rPr lang="en-US" altLang="zh-CN" sz="2800" dirty="0">
                <a:latin typeface="Colfax" panose="020B0304000000010002" pitchFamily="34" charset="0"/>
              </a:rPr>
              <a:t>the</a:t>
            </a:r>
            <a:r>
              <a:rPr lang="zh-CN" altLang="en-US" sz="2800" dirty="0">
                <a:latin typeface="Colfax" panose="020B0304000000010002" pitchFamily="34" charset="0"/>
              </a:rPr>
              <a:t> </a:t>
            </a:r>
            <a:r>
              <a:rPr lang="en-US" altLang="zh-CN" sz="2800" dirty="0">
                <a:latin typeface="Colfax" panose="020B0304000000010002" pitchFamily="34" charset="0"/>
              </a:rPr>
              <a:t>answer?”</a:t>
            </a:r>
            <a:endParaRPr lang="en-US" sz="2800" dirty="0">
              <a:latin typeface="Colfax" panose="020B0304000000010002" pitchFamily="34" charset="0"/>
            </a:endParaRPr>
          </a:p>
        </p:txBody>
      </p:sp>
      <p:sp>
        <p:nvSpPr>
          <p:cNvPr id="77" name="TextBox 76">
            <a:extLst>
              <a:ext uri="{FF2B5EF4-FFF2-40B4-BE49-F238E27FC236}">
                <a16:creationId xmlns:a16="http://schemas.microsoft.com/office/drawing/2014/main" id="{297A7234-91AB-5131-5C3B-128BAA96C2A1}"/>
              </a:ext>
            </a:extLst>
          </p:cNvPr>
          <p:cNvSpPr txBox="1"/>
          <p:nvPr/>
        </p:nvSpPr>
        <p:spPr>
          <a:xfrm>
            <a:off x="2260430" y="4928240"/>
            <a:ext cx="2035870" cy="523220"/>
          </a:xfrm>
          <a:prstGeom prst="rect">
            <a:avLst/>
          </a:prstGeom>
          <a:noFill/>
        </p:spPr>
        <p:txBody>
          <a:bodyPr wrap="square">
            <a:spAutoFit/>
          </a:bodyPr>
          <a:lstStyle/>
          <a:p>
            <a:pPr algn="ctr"/>
            <a:r>
              <a:rPr lang="en-US" altLang="zh-CN" sz="2800" u="none" dirty="0" err="1">
                <a:solidFill>
                  <a:schemeClr val="bg2">
                    <a:lumMod val="10000"/>
                  </a:schemeClr>
                </a:solidFill>
                <a:latin typeface="Colfax" panose="020B0304000000010002" pitchFamily="34" charset="0"/>
              </a:rPr>
              <a:t>GenRead</a:t>
            </a:r>
            <a:endParaRPr lang="en-US" sz="2800" dirty="0"/>
          </a:p>
        </p:txBody>
      </p:sp>
      <p:sp>
        <p:nvSpPr>
          <p:cNvPr id="78" name="TextBox 77">
            <a:extLst>
              <a:ext uri="{FF2B5EF4-FFF2-40B4-BE49-F238E27FC236}">
                <a16:creationId xmlns:a16="http://schemas.microsoft.com/office/drawing/2014/main" id="{D04B2B05-D9E4-B8E1-10E3-F57BFFF4CEBE}"/>
              </a:ext>
            </a:extLst>
          </p:cNvPr>
          <p:cNvSpPr txBox="1"/>
          <p:nvPr/>
        </p:nvSpPr>
        <p:spPr>
          <a:xfrm>
            <a:off x="7084302" y="4928240"/>
            <a:ext cx="2035870" cy="523220"/>
          </a:xfrm>
          <a:prstGeom prst="rect">
            <a:avLst/>
          </a:prstGeom>
          <a:noFill/>
        </p:spPr>
        <p:txBody>
          <a:bodyPr wrap="square">
            <a:spAutoFit/>
          </a:bodyPr>
          <a:lstStyle/>
          <a:p>
            <a:pPr algn="ctr"/>
            <a:r>
              <a:rPr lang="en-US" altLang="zh-CN" sz="2800" u="none" dirty="0">
                <a:solidFill>
                  <a:schemeClr val="bg2">
                    <a:lumMod val="10000"/>
                  </a:schemeClr>
                </a:solidFill>
                <a:latin typeface="Colfax" panose="020B0304000000010002" pitchFamily="34" charset="0"/>
              </a:rPr>
              <a:t>LLM-URL</a:t>
            </a:r>
            <a:endParaRPr lang="en-US" sz="2800" dirty="0"/>
          </a:p>
        </p:txBody>
      </p:sp>
      <p:sp>
        <p:nvSpPr>
          <p:cNvPr id="5" name="Slide Number Placeholder 4">
            <a:extLst>
              <a:ext uri="{FF2B5EF4-FFF2-40B4-BE49-F238E27FC236}">
                <a16:creationId xmlns:a16="http://schemas.microsoft.com/office/drawing/2014/main" id="{56FB0819-9427-E7B8-5F67-899A50AEA0D2}"/>
              </a:ext>
            </a:extLst>
          </p:cNvPr>
          <p:cNvSpPr>
            <a:spLocks noGrp="1"/>
          </p:cNvSpPr>
          <p:nvPr>
            <p:ph type="sldNum" sz="quarter" idx="11"/>
          </p:nvPr>
        </p:nvSpPr>
        <p:spPr/>
        <p:txBody>
          <a:bodyPr/>
          <a:lstStyle/>
          <a:p>
            <a:pPr>
              <a:defRPr/>
            </a:pPr>
            <a:fld id="{91F31FA6-B0B4-9940-9B47-E6B321700686}" type="slidenum">
              <a:rPr lang="en-US" smtClean="0"/>
              <a:pPr>
                <a:defRPr/>
              </a:pPr>
              <a:t>36</a:t>
            </a:fld>
            <a:endParaRPr lang="en-US"/>
          </a:p>
        </p:txBody>
      </p:sp>
      <p:sp>
        <p:nvSpPr>
          <p:cNvPr id="6" name="TextBox 5">
            <a:extLst>
              <a:ext uri="{FF2B5EF4-FFF2-40B4-BE49-F238E27FC236}">
                <a16:creationId xmlns:a16="http://schemas.microsoft.com/office/drawing/2014/main" id="{D4EB967E-6B5A-48BA-937A-E3122C4D4EDF}"/>
              </a:ext>
            </a:extLst>
          </p:cNvPr>
          <p:cNvSpPr txBox="1"/>
          <p:nvPr/>
        </p:nvSpPr>
        <p:spPr>
          <a:xfrm>
            <a:off x="12546692" y="2068516"/>
            <a:ext cx="4721163" cy="830997"/>
          </a:xfrm>
          <a:prstGeom prst="rect">
            <a:avLst/>
          </a:prstGeom>
          <a:noFill/>
        </p:spPr>
        <p:txBody>
          <a:bodyPr wrap="square">
            <a:spAutoFit/>
          </a:bodyPr>
          <a:lstStyle/>
          <a:p>
            <a:r>
              <a:rPr lang="en-US" altLang="zh-CN" sz="2400" dirty="0">
                <a:solidFill>
                  <a:srgbClr val="FF0000"/>
                </a:solidFill>
                <a:latin typeface="Colfax" panose="020B0304000000010002" pitchFamily="34" charset="0"/>
              </a:rPr>
              <a:t>90%</a:t>
            </a:r>
            <a:r>
              <a:rPr lang="zh-CN" altLang="en-US" sz="2400" dirty="0">
                <a:solidFill>
                  <a:srgbClr val="FF0000"/>
                </a:solidFill>
                <a:latin typeface="Colfax" panose="020B0304000000010002" pitchFamily="34" charset="0"/>
              </a:rPr>
              <a:t> </a:t>
            </a:r>
            <a:r>
              <a:rPr lang="en-US" altLang="zh-CN" sz="2400" dirty="0">
                <a:solidFill>
                  <a:srgbClr val="FF0000"/>
                </a:solidFill>
                <a:latin typeface="Colfax" panose="020B0304000000010002" pitchFamily="34" charset="0"/>
              </a:rPr>
              <a:t>contain</a:t>
            </a:r>
            <a:r>
              <a:rPr lang="zh-CN" altLang="en-US" sz="2400" dirty="0">
                <a:solidFill>
                  <a:srgbClr val="FF0000"/>
                </a:solidFill>
                <a:latin typeface="Colfax" panose="020B0304000000010002" pitchFamily="34" charset="0"/>
              </a:rPr>
              <a:t> </a:t>
            </a:r>
            <a:r>
              <a:rPr lang="en-US" altLang="zh-CN" sz="2400" dirty="0">
                <a:solidFill>
                  <a:srgbClr val="FF0000"/>
                </a:solidFill>
                <a:latin typeface="Colfax" panose="020B0304000000010002" pitchFamily="34" charset="0"/>
              </a:rPr>
              <a:t>answer</a:t>
            </a:r>
          </a:p>
          <a:p>
            <a:r>
              <a:rPr lang="en-US" altLang="zh-CN" sz="2400" dirty="0">
                <a:solidFill>
                  <a:srgbClr val="FF0000"/>
                </a:solidFill>
                <a:latin typeface="Colfax" panose="020B0304000000010002" pitchFamily="34" charset="0"/>
              </a:rPr>
              <a:t>w/o</a:t>
            </a:r>
            <a:r>
              <a:rPr lang="zh-CN" altLang="en-US" sz="2400" dirty="0">
                <a:solidFill>
                  <a:srgbClr val="FF0000"/>
                </a:solidFill>
                <a:latin typeface="Colfax" panose="020B0304000000010002" pitchFamily="34" charset="0"/>
              </a:rPr>
              <a:t> </a:t>
            </a:r>
            <a:r>
              <a:rPr lang="en-US" altLang="zh-CN" sz="2400" dirty="0">
                <a:solidFill>
                  <a:srgbClr val="FF0000"/>
                </a:solidFill>
                <a:latin typeface="Colfax" panose="020B0304000000010002" pitchFamily="34" charset="0"/>
              </a:rPr>
              <a:t>indexing</a:t>
            </a:r>
            <a:r>
              <a:rPr lang="zh-CN" altLang="en-US" sz="2400" dirty="0">
                <a:solidFill>
                  <a:srgbClr val="FF0000"/>
                </a:solidFill>
                <a:latin typeface="Colfax" panose="020B0304000000010002" pitchFamily="34" charset="0"/>
              </a:rPr>
              <a:t> </a:t>
            </a:r>
            <a:r>
              <a:rPr lang="en-US" altLang="zh-CN" sz="2400" dirty="0">
                <a:solidFill>
                  <a:srgbClr val="FF0000"/>
                </a:solidFill>
                <a:latin typeface="Colfax" panose="020B0304000000010002" pitchFamily="34" charset="0"/>
              </a:rPr>
              <a:t>docs</a:t>
            </a:r>
            <a:endParaRPr lang="en-US" sz="2400" dirty="0">
              <a:solidFill>
                <a:srgbClr val="FF0000"/>
              </a:solidFill>
            </a:endParaRPr>
          </a:p>
        </p:txBody>
      </p:sp>
    </p:spTree>
    <p:extLst>
      <p:ext uri="{BB962C8B-B14F-4D97-AF65-F5344CB8AC3E}">
        <p14:creationId xmlns:p14="http://schemas.microsoft.com/office/powerpoint/2010/main" val="4012156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3">
            <a:extLst>
              <a:ext uri="{FF2B5EF4-FFF2-40B4-BE49-F238E27FC236}">
                <a16:creationId xmlns:a16="http://schemas.microsoft.com/office/drawing/2014/main" id="{FEFD2F5D-B8E3-3CE9-6BCB-C4A27724678C}"/>
              </a:ext>
            </a:extLst>
          </p:cNvPr>
          <p:cNvGraphicFramePr>
            <a:graphicFrameLocks noGrp="1"/>
          </p:cNvGraphicFramePr>
          <p:nvPr/>
        </p:nvGraphicFramePr>
        <p:xfrm>
          <a:off x="0" y="-1"/>
          <a:ext cx="16256000" cy="9143932"/>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238162884"/>
                    </a:ext>
                  </a:extLst>
                </a:gridCol>
                <a:gridCol w="8128000">
                  <a:extLst>
                    <a:ext uri="{9D8B030D-6E8A-4147-A177-3AD203B41FA5}">
                      <a16:colId xmlns:a16="http://schemas.microsoft.com/office/drawing/2014/main" val="1707310860"/>
                    </a:ext>
                  </a:extLst>
                </a:gridCol>
              </a:tblGrid>
              <a:tr h="4571966">
                <a:tc>
                  <a:txBody>
                    <a:bodyPr/>
                    <a:lstStyle/>
                    <a:p>
                      <a:endParaRPr lang="en-US" dirty="0"/>
                    </a:p>
                  </a:txBody>
                  <a:tcPr>
                    <a:lnR w="76200" cap="flat" cmpd="sng" algn="ctr">
                      <a:solidFill>
                        <a:schemeClr val="accent6"/>
                      </a:solidFill>
                      <a:prstDash val="solid"/>
                      <a:round/>
                      <a:headEnd type="none" w="med" len="med"/>
                      <a:tailEnd type="none" w="med" len="med"/>
                    </a:lnR>
                    <a:lnB w="76200" cap="flat" cmpd="sng" algn="ctr">
                      <a:solidFill>
                        <a:schemeClr val="accent6"/>
                      </a:solidFill>
                      <a:prstDash val="solid"/>
                      <a:round/>
                      <a:headEnd type="none" w="med" len="med"/>
                      <a:tailEnd type="none" w="med" len="med"/>
                    </a:lnB>
                    <a:noFill/>
                  </a:tcPr>
                </a:tc>
                <a:tc>
                  <a:txBody>
                    <a:bodyPr/>
                    <a:lstStyle/>
                    <a:p>
                      <a:endParaRPr lang="en-US" dirty="0"/>
                    </a:p>
                  </a:txBody>
                  <a:tcPr>
                    <a:lnL w="76200" cap="flat" cmpd="sng" algn="ctr">
                      <a:solidFill>
                        <a:schemeClr val="accent6"/>
                      </a:solidFill>
                      <a:prstDash val="solid"/>
                      <a:round/>
                      <a:headEnd type="none" w="med" len="med"/>
                      <a:tailEnd type="none" w="med" len="med"/>
                    </a:lnL>
                    <a:lnB w="76200" cap="flat" cmpd="sng" algn="ctr">
                      <a:solidFill>
                        <a:schemeClr val="accent6"/>
                      </a:solidFill>
                      <a:prstDash val="solid"/>
                      <a:round/>
                      <a:headEnd type="none" w="med" len="med"/>
                      <a:tailEnd type="none" w="med" len="med"/>
                    </a:lnB>
                    <a:noFill/>
                  </a:tcPr>
                </a:tc>
                <a:extLst>
                  <a:ext uri="{0D108BD9-81ED-4DB2-BD59-A6C34878D82A}">
                    <a16:rowId xmlns:a16="http://schemas.microsoft.com/office/drawing/2014/main" val="2352817460"/>
                  </a:ext>
                </a:extLst>
              </a:tr>
              <a:tr h="4571966">
                <a:tc>
                  <a:txBody>
                    <a:bodyPr/>
                    <a:lstStyle/>
                    <a:p>
                      <a:endParaRPr lang="en-US" dirty="0"/>
                    </a:p>
                  </a:txBody>
                  <a:tcPr>
                    <a:lnR w="76200" cap="flat" cmpd="sng" algn="ctr">
                      <a:solidFill>
                        <a:schemeClr val="accent6"/>
                      </a:solidFill>
                      <a:prstDash val="solid"/>
                      <a:round/>
                      <a:headEnd type="none" w="med" len="med"/>
                      <a:tailEnd type="none" w="med" len="med"/>
                    </a:lnR>
                    <a:lnT w="76200" cap="flat" cmpd="sng" algn="ctr">
                      <a:solidFill>
                        <a:schemeClr val="accent6"/>
                      </a:solidFill>
                      <a:prstDash val="solid"/>
                      <a:round/>
                      <a:headEnd type="none" w="med" len="med"/>
                      <a:tailEnd type="none" w="med" len="med"/>
                    </a:lnT>
                    <a:noFill/>
                  </a:tcPr>
                </a:tc>
                <a:tc>
                  <a:txBody>
                    <a:bodyPr/>
                    <a:lstStyle/>
                    <a:p>
                      <a:endParaRPr lang="en-US" dirty="0"/>
                    </a:p>
                  </a:txBody>
                  <a:tcPr>
                    <a:lnL w="76200" cap="flat" cmpd="sng" algn="ctr">
                      <a:solidFill>
                        <a:schemeClr val="accent6"/>
                      </a:solidFill>
                      <a:prstDash val="solid"/>
                      <a:round/>
                      <a:headEnd type="none" w="med" len="med"/>
                      <a:tailEnd type="none" w="med" len="med"/>
                    </a:lnL>
                    <a:lnT w="76200" cap="flat" cmpd="sng" algn="ctr">
                      <a:solidFill>
                        <a:schemeClr val="accent6"/>
                      </a:solidFill>
                      <a:prstDash val="solid"/>
                      <a:round/>
                      <a:headEnd type="none" w="med" len="med"/>
                      <a:tailEnd type="none" w="med" len="med"/>
                    </a:lnT>
                    <a:noFill/>
                  </a:tcPr>
                </a:tc>
                <a:extLst>
                  <a:ext uri="{0D108BD9-81ED-4DB2-BD59-A6C34878D82A}">
                    <a16:rowId xmlns:a16="http://schemas.microsoft.com/office/drawing/2014/main" val="1682571239"/>
                  </a:ext>
                </a:extLst>
              </a:tr>
            </a:tbl>
          </a:graphicData>
        </a:graphic>
      </p:graphicFrame>
      <p:grpSp>
        <p:nvGrpSpPr>
          <p:cNvPr id="38" name="Group 37">
            <a:extLst>
              <a:ext uri="{FF2B5EF4-FFF2-40B4-BE49-F238E27FC236}">
                <a16:creationId xmlns:a16="http://schemas.microsoft.com/office/drawing/2014/main" id="{D57BBA2B-0365-8C4D-8100-9BAFC987C94E}"/>
              </a:ext>
            </a:extLst>
          </p:cNvPr>
          <p:cNvGrpSpPr/>
          <p:nvPr/>
        </p:nvGrpSpPr>
        <p:grpSpPr>
          <a:xfrm>
            <a:off x="0" y="-1"/>
            <a:ext cx="8128000" cy="4476319"/>
            <a:chOff x="0" y="-1"/>
            <a:chExt cx="8128000" cy="4476319"/>
          </a:xfrm>
        </p:grpSpPr>
        <p:sp>
          <p:nvSpPr>
            <p:cNvPr id="14" name="TextBox 13">
              <a:extLst>
                <a:ext uri="{FF2B5EF4-FFF2-40B4-BE49-F238E27FC236}">
                  <a16:creationId xmlns:a16="http://schemas.microsoft.com/office/drawing/2014/main" id="{DCB01AF2-4EF6-8823-5017-BBC42B0FCF1F}"/>
                </a:ext>
              </a:extLst>
            </p:cNvPr>
            <p:cNvSpPr txBox="1"/>
            <p:nvPr/>
          </p:nvSpPr>
          <p:spPr>
            <a:xfrm>
              <a:off x="0" y="-1"/>
              <a:ext cx="8128000" cy="477054"/>
            </a:xfrm>
            <a:prstGeom prst="rect">
              <a:avLst/>
            </a:prstGeom>
            <a:solidFill>
              <a:schemeClr val="accent1"/>
            </a:solidFill>
          </p:spPr>
          <p:txBody>
            <a:bodyPr wrap="square" rtlCol="0">
              <a:spAutoFit/>
            </a:bodyPr>
            <a:lstStyle/>
            <a:p>
              <a:r>
                <a:rPr lang="en-US" sz="2500" dirty="0">
                  <a:solidFill>
                    <a:schemeClr val="bg1"/>
                  </a:solidFill>
                  <a:latin typeface="Helvetica Neue"/>
                  <a:cs typeface="Helvetica Neue"/>
                </a:rPr>
                <a:t>Multi-choi</a:t>
              </a:r>
              <a:r>
                <a:rPr lang="en-US" altLang="zh-CN" sz="2500" dirty="0">
                  <a:solidFill>
                    <a:schemeClr val="bg1"/>
                  </a:solidFill>
                  <a:latin typeface="Helvetica Neue"/>
                  <a:cs typeface="Helvetica Neue"/>
                </a:rPr>
                <a:t>ce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Question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Answering</a:t>
              </a:r>
              <a:endParaRPr lang="en-US" sz="2500" dirty="0">
                <a:solidFill>
                  <a:schemeClr val="bg1"/>
                </a:solidFill>
                <a:latin typeface="Helvetica Neue"/>
                <a:cs typeface="Helvetica Neue"/>
              </a:endParaRPr>
            </a:p>
          </p:txBody>
        </p:sp>
        <p:sp>
          <p:nvSpPr>
            <p:cNvPr id="18" name="Rounded Rectangle 17">
              <a:extLst>
                <a:ext uri="{FF2B5EF4-FFF2-40B4-BE49-F238E27FC236}">
                  <a16:creationId xmlns:a16="http://schemas.microsoft.com/office/drawing/2014/main" id="{3E86D84C-2012-641F-A6BB-30C6E461BBA0}"/>
                </a:ext>
              </a:extLst>
            </p:cNvPr>
            <p:cNvSpPr/>
            <p:nvPr/>
          </p:nvSpPr>
          <p:spPr>
            <a:xfrm>
              <a:off x="362310" y="600902"/>
              <a:ext cx="7315200" cy="2514600"/>
            </a:xfrm>
            <a:prstGeom prst="roundRect">
              <a:avLst>
                <a:gd name="adj" fmla="val 2973"/>
              </a:avLst>
            </a:prstGeom>
            <a:noFill/>
            <a:ln>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19" name="TextBox 18">
              <a:extLst>
                <a:ext uri="{FF2B5EF4-FFF2-40B4-BE49-F238E27FC236}">
                  <a16:creationId xmlns:a16="http://schemas.microsoft.com/office/drawing/2014/main" id="{5526E015-5F82-EC53-F82C-07F1C793D148}"/>
                </a:ext>
              </a:extLst>
            </p:cNvPr>
            <p:cNvSpPr txBox="1"/>
            <p:nvPr/>
          </p:nvSpPr>
          <p:spPr>
            <a:xfrm>
              <a:off x="362310" y="3152879"/>
              <a:ext cx="7504982"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OpenBookQA</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Clark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arxiv</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2018.</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(5,957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questions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NAACL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2019.</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(12,102)</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8" name="TextBox 27">
              <a:extLst>
                <a:ext uri="{FF2B5EF4-FFF2-40B4-BE49-F238E27FC236}">
                  <a16:creationId xmlns:a16="http://schemas.microsoft.com/office/drawing/2014/main" id="{D5E631CD-E53C-E35C-A2C8-395956F42E42}"/>
                </a:ext>
              </a:extLst>
            </p:cNvPr>
            <p:cNvSpPr txBox="1"/>
            <p:nvPr/>
          </p:nvSpPr>
          <p:spPr>
            <a:xfrm>
              <a:off x="611670" y="1618369"/>
              <a:ext cx="2321309" cy="1384995"/>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waterfall</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bridge</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valley</a:t>
              </a:r>
            </a:p>
          </p:txBody>
        </p:sp>
        <p:sp>
          <p:nvSpPr>
            <p:cNvPr id="29" name="TextBox 28">
              <a:extLst>
                <a:ext uri="{FF2B5EF4-FFF2-40B4-BE49-F238E27FC236}">
                  <a16:creationId xmlns:a16="http://schemas.microsoft.com/office/drawing/2014/main" id="{760EA7B7-195A-1302-0330-FAD5727F07C2}"/>
                </a:ext>
              </a:extLst>
            </p:cNvPr>
            <p:cNvSpPr txBox="1"/>
            <p:nvPr/>
          </p:nvSpPr>
          <p:spPr>
            <a:xfrm>
              <a:off x="586810"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Where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can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stand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river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to</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see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falling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without</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getting</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wet?</a:t>
              </a:r>
            </a:p>
          </p:txBody>
        </p:sp>
        <p:sp>
          <p:nvSpPr>
            <p:cNvPr id="30" name="TextBox 29">
              <a:extLst>
                <a:ext uri="{FF2B5EF4-FFF2-40B4-BE49-F238E27FC236}">
                  <a16:creationId xmlns:a16="http://schemas.microsoft.com/office/drawing/2014/main" id="{1EC72EE4-F5DE-DE1A-958F-A820AFD9362A}"/>
                </a:ext>
              </a:extLst>
            </p:cNvPr>
            <p:cNvSpPr txBox="1"/>
            <p:nvPr/>
          </p:nvSpPr>
          <p:spPr>
            <a:xfrm>
              <a:off x="3295289" y="1612560"/>
              <a:ext cx="2018581"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stream</a:t>
              </a:r>
            </a:p>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E)</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bottom</a:t>
              </a:r>
            </a:p>
          </p:txBody>
        </p:sp>
      </p:grpSp>
      <p:grpSp>
        <p:nvGrpSpPr>
          <p:cNvPr id="39" name="Group 38">
            <a:extLst>
              <a:ext uri="{FF2B5EF4-FFF2-40B4-BE49-F238E27FC236}">
                <a16:creationId xmlns:a16="http://schemas.microsoft.com/office/drawing/2014/main" id="{FAA2331F-1BEE-E6C4-7F65-0C915A47F6BD}"/>
              </a:ext>
            </a:extLst>
          </p:cNvPr>
          <p:cNvGrpSpPr/>
          <p:nvPr/>
        </p:nvGrpSpPr>
        <p:grpSpPr>
          <a:xfrm>
            <a:off x="8128000" y="0"/>
            <a:ext cx="8128000" cy="4476318"/>
            <a:chOff x="8128000" y="0"/>
            <a:chExt cx="8128000" cy="4476318"/>
          </a:xfrm>
        </p:grpSpPr>
        <p:sp>
          <p:nvSpPr>
            <p:cNvPr id="15" name="TextBox 14">
              <a:extLst>
                <a:ext uri="{FF2B5EF4-FFF2-40B4-BE49-F238E27FC236}">
                  <a16:creationId xmlns:a16="http://schemas.microsoft.com/office/drawing/2014/main" id="{8A81A7E1-645D-C4AB-33ED-EDA70720EF7B}"/>
                </a:ext>
              </a:extLst>
            </p:cNvPr>
            <p:cNvSpPr txBox="1"/>
            <p:nvPr/>
          </p:nvSpPr>
          <p:spPr>
            <a:xfrm>
              <a:off x="8128000" y="0"/>
              <a:ext cx="8128000" cy="477054"/>
            </a:xfrm>
            <a:prstGeom prst="rect">
              <a:avLst/>
            </a:prstGeom>
            <a:solidFill>
              <a:schemeClr val="accent2"/>
            </a:solidFill>
          </p:spPr>
          <p:txBody>
            <a:bodyPr wrap="square" rtlCol="0">
              <a:spAutoFit/>
            </a:bodyPr>
            <a:lstStyle/>
            <a:p>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Fact</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Verification</a:t>
              </a:r>
              <a:endParaRPr lang="en-US" sz="2500" dirty="0">
                <a:solidFill>
                  <a:schemeClr val="bg1"/>
                </a:solidFill>
                <a:latin typeface="Helvetica Neue"/>
                <a:cs typeface="Helvetica Neue"/>
              </a:endParaRPr>
            </a:p>
          </p:txBody>
        </p:sp>
        <p:sp>
          <p:nvSpPr>
            <p:cNvPr id="20" name="TextBox 19">
              <a:extLst>
                <a:ext uri="{FF2B5EF4-FFF2-40B4-BE49-F238E27FC236}">
                  <a16:creationId xmlns:a16="http://schemas.microsoft.com/office/drawing/2014/main" id="{5BAFAFD1-CF39-A384-5331-F0DAE9413842}"/>
                </a:ext>
              </a:extLst>
            </p:cNvPr>
            <p:cNvSpPr txBox="1"/>
            <p:nvPr/>
          </p:nvSpPr>
          <p:spPr>
            <a:xfrm>
              <a:off x="8490310" y="3152879"/>
              <a:ext cx="7586454"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CommonsenseQA</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Talmor</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(14,343</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assertions</a:t>
              </a:r>
              <a:r>
                <a:rPr lang="en-US" altLang="zh-CN" sz="2000" dirty="0">
                  <a:solidFill>
                    <a:schemeClr val="bg2">
                      <a:lumMod val="10000"/>
                    </a:schemeClr>
                  </a:solidFill>
                  <a:latin typeface="Helvetica Neue"/>
                  <a:cs typeface="Helvetica Neue"/>
                </a:rPr>
                <a:t>)</a:t>
              </a:r>
            </a:p>
            <a:p>
              <a:pPr marL="342900" indent="-342900">
                <a:buFont typeface="Arial" panose="020B0604020202020204" pitchFamily="34" charset="0"/>
                <a:buChar char="•"/>
              </a:pPr>
              <a:r>
                <a:rPr lang="en-US" altLang="zh-CN" sz="2000" dirty="0">
                  <a:solidFill>
                    <a:schemeClr val="bg2">
                      <a:lumMod val="10000"/>
                    </a:schemeClr>
                  </a:solidFill>
                  <a:latin typeface="Helvetica Neue"/>
                  <a:cs typeface="Helvetica Neue"/>
                </a:rPr>
                <a:t>CREAK</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Onoe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NeurIPS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2021</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Benchmark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Track.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(13,000)</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Accuracy.</a:t>
              </a:r>
              <a:endParaRPr lang="en-US" sz="2000" dirty="0">
                <a:solidFill>
                  <a:schemeClr val="bg2">
                    <a:lumMod val="10000"/>
                  </a:schemeClr>
                </a:solidFill>
                <a:latin typeface="Helvetica Neue"/>
                <a:cs typeface="Helvetica Neue"/>
              </a:endParaRPr>
            </a:p>
          </p:txBody>
        </p:sp>
        <p:sp>
          <p:nvSpPr>
            <p:cNvPr id="21" name="Rounded Rectangle 20">
              <a:extLst>
                <a:ext uri="{FF2B5EF4-FFF2-40B4-BE49-F238E27FC236}">
                  <a16:creationId xmlns:a16="http://schemas.microsoft.com/office/drawing/2014/main" id="{9D31C946-C3AF-7800-3D5D-8091342FBCEE}"/>
                </a:ext>
              </a:extLst>
            </p:cNvPr>
            <p:cNvSpPr/>
            <p:nvPr/>
          </p:nvSpPr>
          <p:spPr>
            <a:xfrm>
              <a:off x="8490310" y="600902"/>
              <a:ext cx="7315200" cy="2514600"/>
            </a:xfrm>
            <a:prstGeom prst="roundRect">
              <a:avLst>
                <a:gd name="adj" fmla="val 2973"/>
              </a:avLst>
            </a:pr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1" name="TextBox 30">
              <a:extLst>
                <a:ext uri="{FF2B5EF4-FFF2-40B4-BE49-F238E27FC236}">
                  <a16:creationId xmlns:a16="http://schemas.microsoft.com/office/drawing/2014/main" id="{0F08A329-F6F4-F791-5C8F-4C867078C60D}"/>
                </a:ext>
              </a:extLst>
            </p:cNvPr>
            <p:cNvSpPr txBox="1"/>
            <p:nvPr/>
          </p:nvSpPr>
          <p:spPr>
            <a:xfrm>
              <a:off x="8734879" y="1618369"/>
              <a:ext cx="2321309" cy="523220"/>
            </a:xfrm>
            <a:prstGeom prst="rect">
              <a:avLst/>
            </a:prstGeom>
            <a:noFill/>
          </p:spPr>
          <p:txBody>
            <a:bodyPr wrap="square" numCol="1" rtlCol="0">
              <a:spAutoFit/>
            </a:bodyPr>
            <a:lstStyle/>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True</a:t>
              </a:r>
            </a:p>
          </p:txBody>
        </p:sp>
        <p:sp>
          <p:nvSpPr>
            <p:cNvPr id="32" name="TextBox 31">
              <a:extLst>
                <a:ext uri="{FF2B5EF4-FFF2-40B4-BE49-F238E27FC236}">
                  <a16:creationId xmlns:a16="http://schemas.microsoft.com/office/drawing/2014/main" id="{579D437A-E321-F4D8-82D9-0D9CAE5AB26E}"/>
                </a:ext>
              </a:extLst>
            </p:cNvPr>
            <p:cNvSpPr txBox="1"/>
            <p:nvPr/>
          </p:nvSpPr>
          <p:spPr>
            <a:xfrm>
              <a:off x="8710019" y="71021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 pound of cotton has the same weight as a pound of steel.</a:t>
              </a:r>
            </a:p>
          </p:txBody>
        </p:sp>
        <p:sp>
          <p:nvSpPr>
            <p:cNvPr id="33" name="TextBox 32">
              <a:extLst>
                <a:ext uri="{FF2B5EF4-FFF2-40B4-BE49-F238E27FC236}">
                  <a16:creationId xmlns:a16="http://schemas.microsoft.com/office/drawing/2014/main" id="{DB5B5B85-6D76-BCA4-82B6-17A784AD08C0}"/>
                </a:ext>
              </a:extLst>
            </p:cNvPr>
            <p:cNvSpPr txBox="1"/>
            <p:nvPr/>
          </p:nvSpPr>
          <p:spPr>
            <a:xfrm>
              <a:off x="11418498" y="1612560"/>
              <a:ext cx="2018581"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False</a:t>
              </a:r>
            </a:p>
          </p:txBody>
        </p:sp>
      </p:grpSp>
      <p:grpSp>
        <p:nvGrpSpPr>
          <p:cNvPr id="40" name="Group 39">
            <a:extLst>
              <a:ext uri="{FF2B5EF4-FFF2-40B4-BE49-F238E27FC236}">
                <a16:creationId xmlns:a16="http://schemas.microsoft.com/office/drawing/2014/main" id="{D68CC617-E43B-20B3-0097-386E9A45BD8B}"/>
              </a:ext>
            </a:extLst>
          </p:cNvPr>
          <p:cNvGrpSpPr/>
          <p:nvPr/>
        </p:nvGrpSpPr>
        <p:grpSpPr>
          <a:xfrm>
            <a:off x="0" y="4603456"/>
            <a:ext cx="8128000" cy="4478585"/>
            <a:chOff x="0" y="4603456"/>
            <a:chExt cx="8128000" cy="4478585"/>
          </a:xfrm>
        </p:grpSpPr>
        <p:sp>
          <p:nvSpPr>
            <p:cNvPr id="16" name="TextBox 15">
              <a:extLst>
                <a:ext uri="{FF2B5EF4-FFF2-40B4-BE49-F238E27FC236}">
                  <a16:creationId xmlns:a16="http://schemas.microsoft.com/office/drawing/2014/main" id="{127CBDE2-6A05-1866-941A-08DDE199C9CC}"/>
                </a:ext>
              </a:extLst>
            </p:cNvPr>
            <p:cNvSpPr txBox="1"/>
            <p:nvPr/>
          </p:nvSpPr>
          <p:spPr>
            <a:xfrm>
              <a:off x="0" y="4603456"/>
              <a:ext cx="8128000" cy="477054"/>
            </a:xfrm>
            <a:prstGeom prst="rect">
              <a:avLst/>
            </a:prstGeom>
            <a:solidFill>
              <a:srgbClr val="002060"/>
            </a:solidFill>
          </p:spPr>
          <p:txBody>
            <a:bodyPr wrap="square" rtlCol="0">
              <a:spAutoFit/>
            </a:bodyPr>
            <a:lstStyle/>
            <a:p>
              <a:r>
                <a:rPr lang="en-US" altLang="zh-CN" sz="2500" dirty="0">
                  <a:solidFill>
                    <a:schemeClr val="bg1"/>
                  </a:solidFill>
                  <a:latin typeface="Helvetica Neue"/>
                  <a:cs typeface="Helvetica Neue"/>
                </a:rPr>
                <a:t>Constrained</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Commonsense</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4" name="Rounded Rectangle 23">
              <a:extLst>
                <a:ext uri="{FF2B5EF4-FFF2-40B4-BE49-F238E27FC236}">
                  <a16:creationId xmlns:a16="http://schemas.microsoft.com/office/drawing/2014/main" id="{EA0726BB-DB95-9A08-1A3A-418D8050B3DF}"/>
                </a:ext>
              </a:extLst>
            </p:cNvPr>
            <p:cNvSpPr/>
            <p:nvPr/>
          </p:nvSpPr>
          <p:spPr>
            <a:xfrm>
              <a:off x="362310" y="5182112"/>
              <a:ext cx="7315200" cy="2514600"/>
            </a:xfrm>
            <a:prstGeom prst="roundRect">
              <a:avLst>
                <a:gd name="adj" fmla="val 2973"/>
              </a:avLst>
            </a:prstGeom>
            <a:noFill/>
            <a:ln>
              <a:solidFill>
                <a:srgbClr val="00206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25" name="TextBox 24">
              <a:extLst>
                <a:ext uri="{FF2B5EF4-FFF2-40B4-BE49-F238E27FC236}">
                  <a16:creationId xmlns:a16="http://schemas.microsoft.com/office/drawing/2014/main" id="{1EAE34F4-308D-7981-C6F3-25412AC01452}"/>
                </a:ext>
              </a:extLst>
            </p:cNvPr>
            <p:cNvSpPr txBox="1"/>
            <p:nvPr/>
          </p:nvSpPr>
          <p:spPr>
            <a:xfrm>
              <a:off x="362310" y="7758602"/>
              <a:ext cx="7315200" cy="1323439"/>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CommonGen</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Lin</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Findings</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of</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EMNLP</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(79,000+</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commonsense</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descriptions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34" name="TextBox 33">
              <a:extLst>
                <a:ext uri="{FF2B5EF4-FFF2-40B4-BE49-F238E27FC236}">
                  <a16:creationId xmlns:a16="http://schemas.microsoft.com/office/drawing/2014/main" id="{0FEFBA1B-10EE-6839-8DF3-A550C4EEC0EB}"/>
                </a:ext>
              </a:extLst>
            </p:cNvPr>
            <p:cNvSpPr txBox="1"/>
            <p:nvPr/>
          </p:nvSpPr>
          <p:spPr>
            <a:xfrm>
              <a:off x="611670"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Constraints:</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dog, frisbee, catch,</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throw</a:t>
              </a:r>
            </a:p>
          </p:txBody>
        </p:sp>
        <p:sp>
          <p:nvSpPr>
            <p:cNvPr id="35" name="TextBox 34">
              <a:extLst>
                <a:ext uri="{FF2B5EF4-FFF2-40B4-BE49-F238E27FC236}">
                  <a16:creationId xmlns:a16="http://schemas.microsoft.com/office/drawing/2014/main" id="{475FD75F-ACC0-FAEB-B48D-3F0646D69CA2}"/>
                </a:ext>
              </a:extLst>
            </p:cNvPr>
            <p:cNvSpPr txBox="1"/>
            <p:nvPr/>
          </p:nvSpPr>
          <p:spPr>
            <a:xfrm>
              <a:off x="611669" y="5963132"/>
              <a:ext cx="6967889" cy="954107"/>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Description:</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 girl throws a frisbee and her dog catches it.</a:t>
              </a:r>
            </a:p>
          </p:txBody>
        </p:sp>
      </p:grpSp>
      <p:grpSp>
        <p:nvGrpSpPr>
          <p:cNvPr id="41" name="Group 40">
            <a:extLst>
              <a:ext uri="{FF2B5EF4-FFF2-40B4-BE49-F238E27FC236}">
                <a16:creationId xmlns:a16="http://schemas.microsoft.com/office/drawing/2014/main" id="{823F83D6-F0E6-F549-5A65-7A653EC40E4A}"/>
              </a:ext>
            </a:extLst>
          </p:cNvPr>
          <p:cNvGrpSpPr/>
          <p:nvPr/>
        </p:nvGrpSpPr>
        <p:grpSpPr>
          <a:xfrm>
            <a:off x="8128000" y="4603456"/>
            <a:ext cx="8128000" cy="4434027"/>
            <a:chOff x="8128000" y="4603456"/>
            <a:chExt cx="8128000" cy="4434027"/>
          </a:xfrm>
        </p:grpSpPr>
        <p:sp>
          <p:nvSpPr>
            <p:cNvPr id="17" name="TextBox 16">
              <a:extLst>
                <a:ext uri="{FF2B5EF4-FFF2-40B4-BE49-F238E27FC236}">
                  <a16:creationId xmlns:a16="http://schemas.microsoft.com/office/drawing/2014/main" id="{DFCF1A03-6143-E176-04B2-E599C371F474}"/>
                </a:ext>
              </a:extLst>
            </p:cNvPr>
            <p:cNvSpPr txBox="1"/>
            <p:nvPr/>
          </p:nvSpPr>
          <p:spPr>
            <a:xfrm>
              <a:off x="8128000" y="4603456"/>
              <a:ext cx="8128000" cy="477054"/>
            </a:xfrm>
            <a:prstGeom prst="rect">
              <a:avLst/>
            </a:prstGeom>
            <a:solidFill>
              <a:schemeClr val="accent4">
                <a:lumMod val="50000"/>
              </a:schemeClr>
            </a:solidFill>
          </p:spPr>
          <p:txBody>
            <a:bodyPr wrap="square" rtlCol="0">
              <a:spAutoFit/>
            </a:bodyPr>
            <a:lstStyle/>
            <a:p>
              <a:r>
                <a:rPr lang="en-US" altLang="zh-CN" sz="2500" dirty="0">
                  <a:solidFill>
                    <a:schemeClr val="bg1"/>
                  </a:solidFill>
                  <a:latin typeface="Helvetica Neue"/>
                  <a:cs typeface="Helvetica Neue"/>
                </a:rPr>
                <a:t>Counterfactual</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Explanation</a:t>
              </a:r>
              <a:r>
                <a:rPr lang="zh-CN" altLang="en-US" sz="2500" dirty="0">
                  <a:solidFill>
                    <a:schemeClr val="bg1"/>
                  </a:solidFill>
                  <a:latin typeface="Helvetica Neue"/>
                  <a:cs typeface="Helvetica Neue"/>
                </a:rPr>
                <a:t> </a:t>
              </a:r>
              <a:r>
                <a:rPr lang="en-US" altLang="zh-CN" sz="2500" dirty="0">
                  <a:solidFill>
                    <a:schemeClr val="bg1"/>
                  </a:solidFill>
                  <a:latin typeface="Helvetica Neue"/>
                  <a:cs typeface="Helvetica Neue"/>
                </a:rPr>
                <a:t>Generation</a:t>
              </a:r>
              <a:endParaRPr lang="en-US" sz="2500" dirty="0">
                <a:solidFill>
                  <a:schemeClr val="bg1"/>
                </a:solidFill>
                <a:latin typeface="Helvetica Neue"/>
                <a:cs typeface="Helvetica Neue"/>
              </a:endParaRPr>
            </a:p>
          </p:txBody>
        </p:sp>
        <p:sp>
          <p:nvSpPr>
            <p:cNvPr id="26" name="TextBox 25">
              <a:extLst>
                <a:ext uri="{FF2B5EF4-FFF2-40B4-BE49-F238E27FC236}">
                  <a16:creationId xmlns:a16="http://schemas.microsoft.com/office/drawing/2014/main" id="{6F5F71F7-DF80-5B7C-CCC2-9BAE39F5E4DD}"/>
                </a:ext>
              </a:extLst>
            </p:cNvPr>
            <p:cNvSpPr txBox="1"/>
            <p:nvPr/>
          </p:nvSpPr>
          <p:spPr>
            <a:xfrm>
              <a:off x="8490310" y="8021820"/>
              <a:ext cx="7586454" cy="1015663"/>
            </a:xfrm>
            <a:prstGeom prst="rect">
              <a:avLst/>
            </a:prstGeom>
            <a:noFill/>
          </p:spPr>
          <p:txBody>
            <a:bodyPr wrap="square" rtlCol="0">
              <a:spAutoFit/>
            </a:bodyPr>
            <a:lstStyle/>
            <a:p>
              <a:r>
                <a:rPr lang="en-US" altLang="zh-CN" sz="2000" b="1" dirty="0">
                  <a:solidFill>
                    <a:schemeClr val="bg2">
                      <a:lumMod val="10000"/>
                    </a:schemeClr>
                  </a:solidFill>
                  <a:latin typeface="Helvetica Neue"/>
                  <a:cs typeface="Helvetica Neue"/>
                </a:rPr>
                <a:t>Datasets:</a:t>
              </a:r>
            </a:p>
            <a:p>
              <a:pPr marL="342900" indent="-342900">
                <a:buFont typeface="Arial" panose="020B0604020202020204" pitchFamily="34" charset="0"/>
                <a:buChar char="•"/>
              </a:pPr>
              <a:r>
                <a:rPr lang="en-US" altLang="zh-CN" sz="2000" dirty="0" err="1">
                  <a:solidFill>
                    <a:schemeClr val="bg2">
                      <a:lumMod val="10000"/>
                    </a:schemeClr>
                  </a:solidFill>
                  <a:latin typeface="Helvetica Neue"/>
                  <a:cs typeface="Helvetica Neue"/>
                </a:rPr>
                <a:t>ComVE</a:t>
              </a:r>
              <a:r>
                <a:rPr lang="en-US" altLang="zh-CN" sz="2000" dirty="0">
                  <a:solidFill>
                    <a:schemeClr val="bg2">
                      <a:lumMod val="10000"/>
                    </a:schemeClr>
                  </a:solidFill>
                  <a:latin typeface="Helvetica Neue"/>
                  <a:cs typeface="Helvetica Neue"/>
                </a:rPr>
                <a: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Wang</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et</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al.</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SemEval-2020</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Task</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(11,997</a:t>
              </a:r>
              <a:r>
                <a:rPr lang="zh-CN" altLang="en-US" sz="2000" dirty="0">
                  <a:solidFill>
                    <a:schemeClr val="bg2">
                      <a:lumMod val="10000"/>
                    </a:schemeClr>
                  </a:solidFill>
                  <a:latin typeface="Helvetica Neue"/>
                  <a:cs typeface="Helvetica Neue"/>
                </a:rPr>
                <a:t> </a:t>
              </a:r>
              <a:r>
                <a:rPr lang="en-US" altLang="zh-CN" sz="2000" b="1" dirty="0">
                  <a:solidFill>
                    <a:schemeClr val="bg2">
                      <a:lumMod val="10000"/>
                    </a:schemeClr>
                  </a:solidFill>
                  <a:latin typeface="Helvetica Neue"/>
                  <a:cs typeface="Helvetica Neue"/>
                </a:rPr>
                <a:t>examples</a:t>
              </a:r>
              <a:r>
                <a:rPr lang="en-US" altLang="zh-CN" sz="2000" dirty="0">
                  <a:solidFill>
                    <a:schemeClr val="bg2">
                      <a:lumMod val="10000"/>
                    </a:schemeClr>
                  </a:solidFill>
                  <a:latin typeface="Helvetica Neue"/>
                  <a:cs typeface="Helvetica Neue"/>
                </a:rPr>
                <a:t>)</a:t>
              </a:r>
            </a:p>
            <a:p>
              <a:r>
                <a:rPr lang="en-US" altLang="zh-CN" sz="2000" b="1" dirty="0">
                  <a:solidFill>
                    <a:schemeClr val="bg2">
                      <a:lumMod val="10000"/>
                    </a:schemeClr>
                  </a:solidFill>
                  <a:latin typeface="Helvetica Neue"/>
                  <a:cs typeface="Helvetica Neue"/>
                </a:rPr>
                <a:t>Evaluation:</a:t>
              </a:r>
              <a:r>
                <a:rPr lang="zh-CN" altLang="en-US" sz="2000" b="1"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SPICE,</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BLEU-4,</a:t>
              </a:r>
              <a:r>
                <a:rPr lang="zh-CN" altLang="en-US" sz="2000" dirty="0">
                  <a:solidFill>
                    <a:schemeClr val="bg2">
                      <a:lumMod val="10000"/>
                    </a:schemeClr>
                  </a:solidFill>
                  <a:latin typeface="Helvetica Neue"/>
                  <a:cs typeface="Helvetica Neue"/>
                </a:rPr>
                <a:t> </a:t>
              </a:r>
              <a:r>
                <a:rPr lang="en-US" altLang="zh-CN" sz="2000" dirty="0">
                  <a:solidFill>
                    <a:schemeClr val="bg2">
                      <a:lumMod val="10000"/>
                    </a:schemeClr>
                  </a:solidFill>
                  <a:latin typeface="Helvetica Neue"/>
                  <a:cs typeface="Helvetica Neue"/>
                </a:rPr>
                <a:t>ROUGE-L,</a:t>
              </a:r>
              <a:r>
                <a:rPr lang="zh-CN" altLang="en-US" sz="2000" dirty="0">
                  <a:solidFill>
                    <a:schemeClr val="bg2">
                      <a:lumMod val="10000"/>
                    </a:schemeClr>
                  </a:solidFill>
                  <a:latin typeface="Helvetica Neue"/>
                  <a:cs typeface="Helvetica Neue"/>
                </a:rPr>
                <a:t> </a:t>
              </a:r>
              <a:r>
                <a:rPr lang="en-US" altLang="zh-CN" sz="2000" dirty="0" err="1">
                  <a:solidFill>
                    <a:schemeClr val="bg2">
                      <a:lumMod val="10000"/>
                    </a:schemeClr>
                  </a:solidFill>
                  <a:latin typeface="Helvetica Neue"/>
                  <a:cs typeface="Helvetica Neue"/>
                </a:rPr>
                <a:t>CIDEr</a:t>
              </a:r>
              <a:r>
                <a:rPr lang="en-US" altLang="zh-CN" sz="2000" dirty="0">
                  <a:solidFill>
                    <a:schemeClr val="bg2">
                      <a:lumMod val="10000"/>
                    </a:schemeClr>
                  </a:solidFill>
                  <a:latin typeface="Helvetica Neue"/>
                  <a:cs typeface="Helvetica Neue"/>
                </a:rPr>
                <a:t>.</a:t>
              </a:r>
              <a:endParaRPr lang="en-US" sz="2000" dirty="0">
                <a:solidFill>
                  <a:schemeClr val="bg2">
                    <a:lumMod val="10000"/>
                  </a:schemeClr>
                </a:solidFill>
                <a:latin typeface="Helvetica Neue"/>
                <a:cs typeface="Helvetica Neue"/>
              </a:endParaRPr>
            </a:p>
          </p:txBody>
        </p:sp>
        <p:sp>
          <p:nvSpPr>
            <p:cNvPr id="27" name="Rounded Rectangle 26">
              <a:extLst>
                <a:ext uri="{FF2B5EF4-FFF2-40B4-BE49-F238E27FC236}">
                  <a16:creationId xmlns:a16="http://schemas.microsoft.com/office/drawing/2014/main" id="{3C919174-09D9-4991-E2B9-BC4A131792A3}"/>
                </a:ext>
              </a:extLst>
            </p:cNvPr>
            <p:cNvSpPr/>
            <p:nvPr/>
          </p:nvSpPr>
          <p:spPr>
            <a:xfrm>
              <a:off x="8490310" y="5182111"/>
              <a:ext cx="7315200" cy="2823201"/>
            </a:xfrm>
            <a:prstGeom prst="roundRect">
              <a:avLst>
                <a:gd name="adj" fmla="val 2973"/>
              </a:avLst>
            </a:prstGeom>
            <a:no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00" dirty="0">
                <a:latin typeface="Helvetica Neue"/>
                <a:cs typeface="Helvetica Neue"/>
              </a:endParaRPr>
            </a:p>
          </p:txBody>
        </p:sp>
        <p:sp>
          <p:nvSpPr>
            <p:cNvPr id="36" name="TextBox 35">
              <a:extLst>
                <a:ext uri="{FF2B5EF4-FFF2-40B4-BE49-F238E27FC236}">
                  <a16:creationId xmlns:a16="http://schemas.microsoft.com/office/drawing/2014/main" id="{5EDD4AE8-F0F4-1918-D062-E2CFD20D4356}"/>
                </a:ext>
              </a:extLst>
            </p:cNvPr>
            <p:cNvSpPr txBox="1"/>
            <p:nvPr/>
          </p:nvSpPr>
          <p:spPr>
            <a:xfrm>
              <a:off x="8734879" y="5338310"/>
              <a:ext cx="6967889" cy="523220"/>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I</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am</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hungry</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for</a:t>
              </a:r>
              <a:r>
                <a:rPr lang="zh-CN" altLang="en-US" sz="2800" dirty="0">
                  <a:solidFill>
                    <a:schemeClr val="bg2">
                      <a:lumMod val="10000"/>
                    </a:schemeClr>
                  </a:solidFill>
                  <a:latin typeface="Colfax" panose="020B0304000000010002" pitchFamily="34" charset="0"/>
                  <a:ea typeface="Palatino" pitchFamily="2" charset="77"/>
                  <a:cs typeface="Verdana" panose="020B0604030504040204" pitchFamily="34" charset="0"/>
                </a:rPr>
                <a:t> </a:t>
              </a:r>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water.</a:t>
              </a:r>
            </a:p>
          </p:txBody>
        </p:sp>
        <p:sp>
          <p:nvSpPr>
            <p:cNvPr id="37" name="TextBox 36">
              <a:extLst>
                <a:ext uri="{FF2B5EF4-FFF2-40B4-BE49-F238E27FC236}">
                  <a16:creationId xmlns:a16="http://schemas.microsoft.com/office/drawing/2014/main" id="{6B334BC7-ABDE-409B-986D-912013EDEE8C}"/>
                </a:ext>
              </a:extLst>
            </p:cNvPr>
            <p:cNvSpPr txBox="1"/>
            <p:nvPr/>
          </p:nvSpPr>
          <p:spPr>
            <a:xfrm>
              <a:off x="8734878" y="5963132"/>
              <a:ext cx="6967889" cy="1815882"/>
            </a:xfrm>
            <a:prstGeom prst="rect">
              <a:avLst/>
            </a:prstGeom>
            <a:noFill/>
          </p:spPr>
          <p:txBody>
            <a:bodyPr wrap="square" numCol="1" rtlCol="0">
              <a:spAutoFit/>
            </a:bodyPr>
            <a:lstStyle/>
            <a:p>
              <a:r>
                <a:rPr lang="en-US" altLang="zh-CN" sz="2800" dirty="0">
                  <a:solidFill>
                    <a:schemeClr val="bg2">
                      <a:lumMod val="10000"/>
                    </a:schemeClr>
                  </a:solidFill>
                  <a:latin typeface="Colfax" panose="020B0304000000010002" pitchFamily="34" charset="0"/>
                  <a:ea typeface="Palatino" pitchFamily="2" charset="77"/>
                  <a:cs typeface="Verdana" panose="020B0604030504040204" pitchFamily="34" charset="0"/>
                </a:rPr>
                <a:t>Outputs:</a:t>
              </a:r>
              <a:endParaRPr lang="en-US" altLang="zh-CN" sz="2800" b="1" dirty="0">
                <a:solidFill>
                  <a:srgbClr val="00B050"/>
                </a:solidFill>
                <a:latin typeface="Colfax" panose="020B0304000000010002" pitchFamily="34" charset="0"/>
                <a:ea typeface="Palatino" pitchFamily="2" charset="77"/>
                <a:cs typeface="Verdana" panose="020B0604030504040204" pitchFamily="34" charset="0"/>
              </a:endParaRP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1)</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used</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to</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quench</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2)</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You</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are</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thirsty</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hungry.</a:t>
              </a:r>
            </a:p>
            <a:p>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3)</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Water</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is</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not</a:t>
              </a:r>
              <a:r>
                <a:rPr lang="zh-CN" altLang="en-US" sz="2800" b="1" dirty="0">
                  <a:solidFill>
                    <a:srgbClr val="00B050"/>
                  </a:solidFill>
                  <a:latin typeface="Colfax" panose="020B0304000000010002" pitchFamily="34" charset="0"/>
                  <a:ea typeface="Palatino" pitchFamily="2" charset="77"/>
                  <a:cs typeface="Verdana" panose="020B0604030504040204" pitchFamily="34" charset="0"/>
                </a:rPr>
                <a:t> </a:t>
              </a:r>
              <a:r>
                <a:rPr lang="en-US" altLang="zh-CN" sz="2800" b="1" dirty="0">
                  <a:solidFill>
                    <a:srgbClr val="00B050"/>
                  </a:solidFill>
                  <a:latin typeface="Colfax" panose="020B0304000000010002" pitchFamily="34" charset="0"/>
                  <a:ea typeface="Palatino" pitchFamily="2" charset="77"/>
                  <a:cs typeface="Verdana" panose="020B0604030504040204" pitchFamily="34" charset="0"/>
                </a:rPr>
                <a:t>food.</a:t>
              </a:r>
            </a:p>
          </p:txBody>
        </p:sp>
      </p:grpSp>
      <p:sp>
        <p:nvSpPr>
          <p:cNvPr id="3" name="Slide Number Placeholder 2">
            <a:extLst>
              <a:ext uri="{FF2B5EF4-FFF2-40B4-BE49-F238E27FC236}">
                <a16:creationId xmlns:a16="http://schemas.microsoft.com/office/drawing/2014/main" id="{D6E454FD-18F0-40EA-2A99-9DDA0F3D87B2}"/>
              </a:ext>
            </a:extLst>
          </p:cNvPr>
          <p:cNvSpPr>
            <a:spLocks noGrp="1"/>
          </p:cNvSpPr>
          <p:nvPr>
            <p:ph type="sldNum" sz="quarter" idx="11"/>
          </p:nvPr>
        </p:nvSpPr>
        <p:spPr/>
        <p:txBody>
          <a:bodyPr/>
          <a:lstStyle/>
          <a:p>
            <a:pPr>
              <a:defRPr/>
            </a:pPr>
            <a:fld id="{91F31FA6-B0B4-9940-9B47-E6B321700686}" type="slidenum">
              <a:rPr lang="en-US" smtClean="0"/>
              <a:pPr>
                <a:defRPr/>
              </a:pPr>
              <a:t>3</a:t>
            </a:fld>
            <a:endParaRPr lang="en-US"/>
          </a:p>
        </p:txBody>
      </p:sp>
    </p:spTree>
    <p:extLst>
      <p:ext uri="{BB962C8B-B14F-4D97-AF65-F5344CB8AC3E}">
        <p14:creationId xmlns:p14="http://schemas.microsoft.com/office/powerpoint/2010/main" val="1266791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Golden Retriever dog breed information &amp; cost | ManyPets">
            <a:extLst>
              <a:ext uri="{FF2B5EF4-FFF2-40B4-BE49-F238E27FC236}">
                <a16:creationId xmlns:a16="http://schemas.microsoft.com/office/drawing/2014/main" id="{B0386BCB-4EB2-0D96-75CB-FE3EACF6056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0" y="-447"/>
            <a:ext cx="8086725" cy="914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Placeholder 11">
            <a:extLst>
              <a:ext uri="{FF2B5EF4-FFF2-40B4-BE49-F238E27FC236}">
                <a16:creationId xmlns:a16="http://schemas.microsoft.com/office/drawing/2014/main" id="{67D8DCEB-9F2F-57B6-70EA-DA8E7F7815A6}"/>
              </a:ext>
            </a:extLst>
          </p:cNvPr>
          <p:cNvPicPr>
            <a:picLocks noGrp="1" noChangeAspect="1"/>
          </p:cNvPicPr>
          <p:nvPr>
            <p:ph type="pic" sz="quarter" idx="16"/>
          </p:nvPr>
        </p:nvPicPr>
        <p:blipFill>
          <a:blip r:embed="rId5"/>
          <a:srcRect l="3489" r="3489"/>
          <a:stretch/>
        </p:blipFill>
        <p:spPr>
          <a:xfrm>
            <a:off x="8125620" y="2195747"/>
            <a:ext cx="8149429" cy="3640799"/>
          </a:xfrm>
        </p:spPr>
      </p:pic>
      <p:pic>
        <p:nvPicPr>
          <p:cNvPr id="14" name="Picture 13" descr="A picture containing window, indoor, building, living&#10;&#10;Description automatically generated">
            <a:extLst>
              <a:ext uri="{FF2B5EF4-FFF2-40B4-BE49-F238E27FC236}">
                <a16:creationId xmlns:a16="http://schemas.microsoft.com/office/drawing/2014/main" id="{B8CB9EF3-298D-DD14-27A8-A19D87DC3BAD}"/>
              </a:ext>
            </a:extLst>
          </p:cNvPr>
          <p:cNvPicPr>
            <a:picLocks/>
          </p:cNvPicPr>
          <p:nvPr/>
        </p:nvPicPr>
        <p:blipFill>
          <a:blip r:embed="rId6"/>
          <a:stretch>
            <a:fillRect/>
          </a:stretch>
        </p:blipFill>
        <p:spPr>
          <a:xfrm>
            <a:off x="8125619" y="447"/>
            <a:ext cx="4710710" cy="2195299"/>
          </a:xfrm>
          <a:prstGeom prst="rect">
            <a:avLst/>
          </a:prstGeom>
        </p:spPr>
      </p:pic>
      <p:pic>
        <p:nvPicPr>
          <p:cNvPr id="18" name="Picture 17" descr="A picture containing indoor, floor, furniture, cluttered&#10;&#10;Description automatically generated">
            <a:extLst>
              <a:ext uri="{FF2B5EF4-FFF2-40B4-BE49-F238E27FC236}">
                <a16:creationId xmlns:a16="http://schemas.microsoft.com/office/drawing/2014/main" id="{5C5B5C2D-1B44-1192-6070-797FD5D5A8DB}"/>
              </a:ext>
            </a:extLst>
          </p:cNvPr>
          <p:cNvPicPr>
            <a:picLocks noChangeAspect="1"/>
          </p:cNvPicPr>
          <p:nvPr/>
        </p:nvPicPr>
        <p:blipFill>
          <a:blip r:embed="rId7"/>
          <a:stretch>
            <a:fillRect/>
          </a:stretch>
        </p:blipFill>
        <p:spPr>
          <a:xfrm>
            <a:off x="10458336" y="5871653"/>
            <a:ext cx="5816712" cy="3271900"/>
          </a:xfrm>
          <a:prstGeom prst="rect">
            <a:avLst/>
          </a:prstGeom>
        </p:spPr>
      </p:pic>
      <p:sp>
        <p:nvSpPr>
          <p:cNvPr id="24" name="TextBox 23">
            <a:extLst>
              <a:ext uri="{FF2B5EF4-FFF2-40B4-BE49-F238E27FC236}">
                <a16:creationId xmlns:a16="http://schemas.microsoft.com/office/drawing/2014/main" id="{CCB24A1A-A3B9-B751-77A5-49DAD276AAA8}"/>
              </a:ext>
            </a:extLst>
          </p:cNvPr>
          <p:cNvSpPr txBox="1"/>
          <p:nvPr/>
        </p:nvSpPr>
        <p:spPr>
          <a:xfrm>
            <a:off x="12871885" y="367734"/>
            <a:ext cx="3403164" cy="1246373"/>
          </a:xfrm>
          <a:prstGeom prst="rect">
            <a:avLst/>
          </a:prstGeom>
          <a:noFill/>
        </p:spPr>
        <p:txBody>
          <a:bodyPr wrap="none" rtlCol="0">
            <a:spAutoFit/>
          </a:bodyPr>
          <a:lstStyle/>
          <a:p>
            <a:r>
              <a:rPr lang="en-US" altLang="zh-CN" sz="2500" dirty="0">
                <a:solidFill>
                  <a:schemeClr val="tx1">
                    <a:lumMod val="50000"/>
                  </a:schemeClr>
                </a:solidFill>
                <a:latin typeface="Georgia" panose="02040502050405020303" pitchFamily="18" charset="0"/>
                <a:cs typeface="Helvetica Neue"/>
              </a:rPr>
              <a:t>Cleaned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house</a:t>
            </a:r>
          </a:p>
          <a:p>
            <a:r>
              <a:rPr lang="en-US" altLang="zh-CN" sz="2500" dirty="0">
                <a:solidFill>
                  <a:schemeClr val="tx1">
                    <a:lumMod val="50000"/>
                  </a:schemeClr>
                </a:solidFill>
                <a:latin typeface="Georgia" panose="02040502050405020303" pitchFamily="18" charset="0"/>
                <a:cs typeface="Helvetica Neue"/>
              </a:rPr>
              <a:t>Went</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to</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work</a:t>
            </a:r>
          </a:p>
          <a:p>
            <a:r>
              <a:rPr lang="en-US" altLang="zh-CN" sz="2500" dirty="0">
                <a:solidFill>
                  <a:schemeClr val="tx1">
                    <a:lumMod val="50000"/>
                  </a:schemeClr>
                </a:solidFill>
                <a:latin typeface="Georgia" panose="02040502050405020303" pitchFamily="18" charset="0"/>
                <a:cs typeface="Helvetica Neue"/>
              </a:rPr>
              <a:t>Leaved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windows</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open</a:t>
            </a:r>
            <a:endParaRPr lang="en-US" sz="2500" dirty="0">
              <a:solidFill>
                <a:schemeClr val="tx1">
                  <a:lumMod val="50000"/>
                </a:schemeClr>
              </a:solidFill>
              <a:latin typeface="Georgia" panose="02040502050405020303" pitchFamily="18" charset="0"/>
              <a:cs typeface="Helvetica Neue"/>
            </a:endParaRPr>
          </a:p>
        </p:txBody>
      </p:sp>
      <p:sp>
        <p:nvSpPr>
          <p:cNvPr id="27" name="TextBox 26">
            <a:extLst>
              <a:ext uri="{FF2B5EF4-FFF2-40B4-BE49-F238E27FC236}">
                <a16:creationId xmlns:a16="http://schemas.microsoft.com/office/drawing/2014/main" id="{E0C59F23-6218-7A70-8B46-F9C5D93989C4}"/>
              </a:ext>
            </a:extLst>
          </p:cNvPr>
          <p:cNvSpPr txBox="1"/>
          <p:nvPr/>
        </p:nvSpPr>
        <p:spPr>
          <a:xfrm>
            <a:off x="8229588" y="7076758"/>
            <a:ext cx="2136915" cy="861690"/>
          </a:xfrm>
          <a:prstGeom prst="rect">
            <a:avLst/>
          </a:prstGeom>
          <a:noFill/>
        </p:spPr>
        <p:txBody>
          <a:bodyPr wrap="none" rtlCol="0">
            <a:spAutoFit/>
          </a:bodyPr>
          <a:lstStyle/>
          <a:p>
            <a:r>
              <a:rPr lang="en-US" altLang="zh-CN" sz="2500" dirty="0">
                <a:solidFill>
                  <a:schemeClr val="tx1">
                    <a:lumMod val="50000"/>
                  </a:schemeClr>
                </a:solidFill>
                <a:latin typeface="Georgia" panose="02040502050405020303" pitchFamily="18" charset="0"/>
                <a:cs typeface="Helvetica Neue"/>
              </a:rPr>
              <a:t>Back</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home</a:t>
            </a:r>
          </a:p>
          <a:p>
            <a:r>
              <a:rPr lang="en-US" altLang="zh-CN" sz="2500" dirty="0">
                <a:solidFill>
                  <a:schemeClr val="tx1">
                    <a:lumMod val="50000"/>
                  </a:schemeClr>
                </a:solidFill>
                <a:latin typeface="Georgia" panose="02040502050405020303" pitchFamily="18" charset="0"/>
                <a:cs typeface="Helvetica Neue"/>
              </a:rPr>
              <a:t>Found</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a</a:t>
            </a:r>
            <a:r>
              <a:rPr lang="zh-CN" altLang="en-US" sz="2500" dirty="0">
                <a:solidFill>
                  <a:schemeClr val="tx1">
                    <a:lumMod val="50000"/>
                  </a:schemeClr>
                </a:solidFill>
                <a:latin typeface="Georgia" panose="02040502050405020303" pitchFamily="18" charset="0"/>
                <a:cs typeface="Helvetica Neue"/>
              </a:rPr>
              <a:t> </a:t>
            </a:r>
            <a:r>
              <a:rPr lang="en-US" altLang="zh-CN" sz="2500" dirty="0">
                <a:solidFill>
                  <a:schemeClr val="tx1">
                    <a:lumMod val="50000"/>
                  </a:schemeClr>
                </a:solidFill>
                <a:latin typeface="Georgia" panose="02040502050405020303" pitchFamily="18" charset="0"/>
                <a:cs typeface="Helvetica Neue"/>
              </a:rPr>
              <a:t>mess</a:t>
            </a:r>
            <a:endParaRPr lang="en-US" sz="2500" dirty="0">
              <a:solidFill>
                <a:schemeClr val="tx1">
                  <a:lumMod val="50000"/>
                </a:schemeClr>
              </a:solidFill>
              <a:latin typeface="Georgia" panose="02040502050405020303" pitchFamily="18" charset="0"/>
              <a:cs typeface="Helvetica Neue"/>
            </a:endParaRPr>
          </a:p>
        </p:txBody>
      </p:sp>
      <p:sp>
        <p:nvSpPr>
          <p:cNvPr id="29" name="TextBox 28">
            <a:extLst>
              <a:ext uri="{FF2B5EF4-FFF2-40B4-BE49-F238E27FC236}">
                <a16:creationId xmlns:a16="http://schemas.microsoft.com/office/drawing/2014/main" id="{11A8D7D1-ED73-5503-58A1-7AB0E844B96A}"/>
              </a:ext>
            </a:extLst>
          </p:cNvPr>
          <p:cNvSpPr txBox="1"/>
          <p:nvPr/>
        </p:nvSpPr>
        <p:spPr>
          <a:xfrm>
            <a:off x="15186142" y="3354490"/>
            <a:ext cx="812722" cy="1323310"/>
          </a:xfrm>
          <a:prstGeom prst="rect">
            <a:avLst/>
          </a:prstGeom>
          <a:noFill/>
        </p:spPr>
        <p:txBody>
          <a:bodyPr wrap="square">
            <a:spAutoFit/>
          </a:bodyPr>
          <a:lstStyle/>
          <a:p>
            <a:r>
              <a:rPr lang="en-US" altLang="zh-CN" sz="7999" dirty="0">
                <a:solidFill>
                  <a:schemeClr val="bg1"/>
                </a:solidFill>
                <a:latin typeface="Georgia" panose="02040502050405020303" pitchFamily="18" charset="0"/>
                <a:cs typeface="Helvetica Neue"/>
              </a:rPr>
              <a:t>?</a:t>
            </a:r>
            <a:endParaRPr lang="en-US" sz="7999" dirty="0">
              <a:solidFill>
                <a:schemeClr val="bg1"/>
              </a:solidFill>
            </a:endParaRPr>
          </a:p>
        </p:txBody>
      </p:sp>
      <p:sp>
        <p:nvSpPr>
          <p:cNvPr id="2" name="Slide Number Placeholder 1">
            <a:extLst>
              <a:ext uri="{FF2B5EF4-FFF2-40B4-BE49-F238E27FC236}">
                <a16:creationId xmlns:a16="http://schemas.microsoft.com/office/drawing/2014/main" id="{97D95268-7222-3C1E-D4C6-AF45A5E9397D}"/>
              </a:ext>
            </a:extLst>
          </p:cNvPr>
          <p:cNvSpPr>
            <a:spLocks noGrp="1"/>
          </p:cNvSpPr>
          <p:nvPr>
            <p:ph type="sldNum" sz="quarter" idx="11"/>
          </p:nvPr>
        </p:nvSpPr>
        <p:spPr/>
        <p:txBody>
          <a:bodyPr/>
          <a:lstStyle/>
          <a:p>
            <a:pPr>
              <a:defRPr/>
            </a:pPr>
            <a:fld id="{91F31FA6-B0B4-9940-9B47-E6B321700686}" type="slidenum">
              <a:rPr lang="en-US" smtClean="0"/>
              <a:pPr>
                <a:defRPr/>
              </a:pPr>
              <a:t>4</a:t>
            </a:fld>
            <a:endParaRPr lang="en-US" dirty="0"/>
          </a:p>
        </p:txBody>
      </p:sp>
      <p:sp>
        <p:nvSpPr>
          <p:cNvPr id="3" name="Title 2">
            <a:extLst>
              <a:ext uri="{FF2B5EF4-FFF2-40B4-BE49-F238E27FC236}">
                <a16:creationId xmlns:a16="http://schemas.microsoft.com/office/drawing/2014/main" id="{52C8953E-5ABF-0306-6066-170C608BB1AD}"/>
              </a:ext>
            </a:extLst>
          </p:cNvPr>
          <p:cNvSpPr>
            <a:spLocks noGrp="1"/>
          </p:cNvSpPr>
          <p:nvPr>
            <p:ph type="title"/>
          </p:nvPr>
        </p:nvSpPr>
        <p:spPr>
          <a:xfrm>
            <a:off x="8125619" y="4449341"/>
            <a:ext cx="7255282" cy="618302"/>
          </a:xfrm>
        </p:spPr>
        <p:txBody>
          <a:bodyPr/>
          <a:lstStyle/>
          <a:p>
            <a:r>
              <a:rPr lang="en-US" altLang="zh-CN" dirty="0">
                <a:solidFill>
                  <a:schemeClr val="bg1"/>
                </a:solidFill>
              </a:rPr>
              <a:t>Abductive</a:t>
            </a:r>
            <a:br>
              <a:rPr lang="en-US" altLang="zh-CN" dirty="0">
                <a:solidFill>
                  <a:schemeClr val="bg1"/>
                </a:solidFill>
              </a:rPr>
            </a:br>
            <a:r>
              <a:rPr lang="en-US" altLang="zh-CN" dirty="0">
                <a:solidFill>
                  <a:schemeClr val="bg1"/>
                </a:solidFill>
              </a:rPr>
              <a:t>Reasoning</a:t>
            </a:r>
            <a:endParaRPr lang="en-US" dirty="0">
              <a:solidFill>
                <a:schemeClr val="bg1"/>
              </a:solidFill>
            </a:endParaRPr>
          </a:p>
        </p:txBody>
      </p:sp>
      <p:sp>
        <p:nvSpPr>
          <p:cNvPr id="7" name="Title 2">
            <a:extLst>
              <a:ext uri="{FF2B5EF4-FFF2-40B4-BE49-F238E27FC236}">
                <a16:creationId xmlns:a16="http://schemas.microsoft.com/office/drawing/2014/main" id="{EFC4151B-7437-B1E7-664A-2B077A21CB1B}"/>
              </a:ext>
            </a:extLst>
          </p:cNvPr>
          <p:cNvSpPr txBox="1">
            <a:spLocks/>
          </p:cNvSpPr>
          <p:nvPr/>
        </p:nvSpPr>
        <p:spPr bwMode="auto">
          <a:xfrm>
            <a:off x="0" y="7629297"/>
            <a:ext cx="7255282" cy="61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algn="l" defTabSz="724836" rtl="0" fontAlgn="base">
              <a:lnSpc>
                <a:spcPct val="80000"/>
              </a:lnSpc>
              <a:spcBef>
                <a:spcPct val="0"/>
              </a:spcBef>
              <a:spcAft>
                <a:spcPct val="0"/>
              </a:spcAft>
              <a:defRPr sz="4999" b="1" kern="1200">
                <a:solidFill>
                  <a:schemeClr val="tx1"/>
                </a:solidFill>
                <a:latin typeface="Helvetica Neue"/>
                <a:ea typeface="ＭＳ Ｐゴシック" charset="0"/>
                <a:cs typeface="Helvetica Neue"/>
              </a:defRPr>
            </a:lvl1pPr>
            <a:lvl2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2pPr>
            <a:lvl3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3pPr>
            <a:lvl4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4pPr>
            <a:lvl5pPr algn="l" defTabSz="724836" rtl="0" fontAlgn="base">
              <a:spcBef>
                <a:spcPct val="0"/>
              </a:spcBef>
              <a:spcAft>
                <a:spcPct val="0"/>
              </a:spcAft>
              <a:defRPr sz="6999">
                <a:solidFill>
                  <a:schemeClr val="tx1"/>
                </a:solidFill>
                <a:latin typeface="Calibri" charset="0"/>
                <a:ea typeface="ＭＳ Ｐゴシック" charset="0"/>
                <a:cs typeface="ＭＳ Ｐゴシック" charset="0"/>
              </a:defRPr>
            </a:lvl5pPr>
            <a:lvl6pPr marL="507911"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6pPr>
            <a:lvl7pPr marL="1015826"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7pPr>
            <a:lvl8pPr marL="1523740"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8pPr>
            <a:lvl9pPr marL="2031654" algn="l" defTabSz="724836" rtl="0" eaLnBrk="1" fontAlgn="base" hangingPunct="1">
              <a:spcBef>
                <a:spcPct val="0"/>
              </a:spcBef>
              <a:spcAft>
                <a:spcPct val="0"/>
              </a:spcAft>
              <a:defRPr sz="6999">
                <a:solidFill>
                  <a:schemeClr val="tx1"/>
                </a:solidFill>
                <a:latin typeface="Calibri" charset="0"/>
                <a:ea typeface="ＭＳ Ｐゴシック" charset="0"/>
                <a:cs typeface="ＭＳ Ｐゴシック" charset="0"/>
              </a:defRPr>
            </a:lvl9pPr>
          </a:lstStyle>
          <a:p>
            <a:r>
              <a:rPr lang="en-US" altLang="zh-CN"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Deductive</a:t>
            </a:r>
          </a:p>
          <a:p>
            <a:r>
              <a:rPr lang="en-US" altLang="zh-CN"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Reasoning</a:t>
            </a:r>
            <a:endParaRPr lang="en-US"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D7FEABA0-A510-73F2-9C3B-C219BE5A231F}"/>
              </a:ext>
            </a:extLst>
          </p:cNvPr>
          <p:cNvSpPr txBox="1"/>
          <p:nvPr/>
        </p:nvSpPr>
        <p:spPr>
          <a:xfrm>
            <a:off x="1529695" y="4352062"/>
            <a:ext cx="6557030" cy="1431161"/>
          </a:xfrm>
          <a:prstGeom prst="rect">
            <a:avLst/>
          </a:prstGeom>
          <a:noFill/>
        </p:spPr>
        <p:txBody>
          <a:bodyPr wrap="square">
            <a:spAutoFit/>
          </a:bodyPr>
          <a:lstStyle/>
          <a:p>
            <a:pPr algn="r"/>
            <a:r>
              <a:rPr lang="en-US" altLang="zh-CN" i="1" dirty="0">
                <a:solidFill>
                  <a:schemeClr val="bg1"/>
                </a:solidFill>
                <a:latin typeface="Georgia" panose="02040502050405020303" pitchFamily="18" charset="0"/>
              </a:rPr>
              <a:t>All</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dogs</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have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ears.</a:t>
            </a:r>
          </a:p>
          <a:p>
            <a:pPr algn="r"/>
            <a:r>
              <a:rPr lang="en-US" altLang="zh-CN" i="1" dirty="0">
                <a:solidFill>
                  <a:schemeClr val="bg1"/>
                </a:solidFill>
                <a:latin typeface="Georgia" panose="02040502050405020303" pitchFamily="18" charset="0"/>
              </a:rPr>
              <a:t>Golden</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retrievers</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are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dogs.</a:t>
            </a:r>
          </a:p>
          <a:p>
            <a:pPr algn="r"/>
            <a:r>
              <a:rPr lang="en-US" altLang="zh-CN" i="1" dirty="0">
                <a:solidFill>
                  <a:schemeClr val="bg1"/>
                </a:solidFill>
                <a:latin typeface="Georgia" panose="02040502050405020303" pitchFamily="18" charset="0"/>
              </a:rPr>
              <a:t>Golden</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retriever</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have</a:t>
            </a:r>
            <a:r>
              <a:rPr lang="zh-CN" altLang="en-US" i="1" dirty="0">
                <a:solidFill>
                  <a:schemeClr val="bg1"/>
                </a:solidFill>
                <a:latin typeface="Georgia" panose="02040502050405020303" pitchFamily="18" charset="0"/>
              </a:rPr>
              <a:t> </a:t>
            </a:r>
            <a:r>
              <a:rPr lang="en-US" altLang="zh-CN" i="1" dirty="0">
                <a:solidFill>
                  <a:schemeClr val="bg1"/>
                </a:solidFill>
                <a:latin typeface="Georgia" panose="02040502050405020303" pitchFamily="18" charset="0"/>
              </a:rPr>
              <a:t>ears.</a:t>
            </a:r>
            <a:endParaRPr lang="en-US" i="1" dirty="0">
              <a:solidFill>
                <a:schemeClr val="bg1"/>
              </a:solidFill>
              <a:latin typeface="Georgia" panose="02040502050405020303" pitchFamily="18" charset="0"/>
            </a:endParaRPr>
          </a:p>
        </p:txBody>
      </p:sp>
    </p:spTree>
    <p:extLst>
      <p:ext uri="{BB962C8B-B14F-4D97-AF65-F5344CB8AC3E}">
        <p14:creationId xmlns:p14="http://schemas.microsoft.com/office/powerpoint/2010/main" val="19137264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448C801C-CBDD-1FBC-F9DF-799F8C7BF4E6}"/>
              </a:ext>
            </a:extLst>
          </p:cNvPr>
          <p:cNvSpPr>
            <a:spLocks noGrp="1"/>
          </p:cNvSpPr>
          <p:nvPr>
            <p:ph type="body" idx="12"/>
          </p:nvPr>
        </p:nvSpPr>
        <p:spPr/>
        <p:txBody>
          <a:bodyPr/>
          <a:lstStyle/>
          <a:p>
            <a:r>
              <a:rPr lang="en-US" altLang="zh-CN" dirty="0"/>
              <a:t>Known</a:t>
            </a:r>
            <a:r>
              <a:rPr lang="zh-CN" altLang="en-US" dirty="0"/>
              <a:t> </a:t>
            </a:r>
            <a:r>
              <a:rPr lang="en-US" altLang="zh-CN" dirty="0"/>
              <a:t>as</a:t>
            </a:r>
            <a:r>
              <a:rPr lang="zh-CN" altLang="en-US" dirty="0"/>
              <a:t> </a:t>
            </a:r>
            <a:r>
              <a:rPr lang="en-US" altLang="zh-CN" dirty="0"/>
              <a:t>one</a:t>
            </a:r>
            <a:r>
              <a:rPr lang="zh-CN" altLang="en-US" dirty="0"/>
              <a:t> </a:t>
            </a:r>
            <a:r>
              <a:rPr lang="en-US" altLang="zh-CN" dirty="0"/>
              <a:t>of</a:t>
            </a:r>
            <a:r>
              <a:rPr lang="zh-CN" altLang="en-US" dirty="0"/>
              <a:t> </a:t>
            </a:r>
            <a:r>
              <a:rPr lang="en-US" altLang="zh-CN" dirty="0"/>
              <a:t>the</a:t>
            </a:r>
            <a:r>
              <a:rPr lang="zh-CN" altLang="en-US" dirty="0"/>
              <a:t> </a:t>
            </a:r>
            <a:r>
              <a:rPr lang="en-US" altLang="zh-CN" dirty="0"/>
              <a:t>“Emergent</a:t>
            </a:r>
            <a:r>
              <a:rPr lang="zh-CN" altLang="en-US" dirty="0"/>
              <a:t> </a:t>
            </a:r>
            <a:r>
              <a:rPr lang="en-US" altLang="zh-CN" dirty="0"/>
              <a:t>Abilities”</a:t>
            </a:r>
            <a:r>
              <a:rPr lang="zh-CN" altLang="en-US" dirty="0"/>
              <a:t> </a:t>
            </a:r>
            <a:r>
              <a:rPr lang="en-US" altLang="zh-CN" dirty="0"/>
              <a:t>of</a:t>
            </a:r>
            <a:r>
              <a:rPr lang="zh-CN" altLang="en-US" dirty="0"/>
              <a:t> </a:t>
            </a:r>
            <a:r>
              <a:rPr lang="en-US" altLang="zh-CN" dirty="0"/>
              <a:t>Large</a:t>
            </a:r>
            <a:r>
              <a:rPr lang="zh-CN" altLang="en-US" dirty="0"/>
              <a:t> </a:t>
            </a:r>
            <a:r>
              <a:rPr lang="en-US" altLang="zh-CN" dirty="0"/>
              <a:t>Language</a:t>
            </a:r>
            <a:r>
              <a:rPr lang="zh-CN" altLang="en-US" dirty="0"/>
              <a:t> </a:t>
            </a:r>
            <a:r>
              <a:rPr lang="en-US" altLang="zh-CN" dirty="0"/>
              <a:t>Models (LLMs)</a:t>
            </a:r>
            <a:endParaRPr lang="en-US" dirty="0"/>
          </a:p>
        </p:txBody>
      </p:sp>
      <p:pic>
        <p:nvPicPr>
          <p:cNvPr id="10" name="Content Placeholder 9" descr="A screenshot of a computer&#10;&#10;Description automatically generated">
            <a:extLst>
              <a:ext uri="{FF2B5EF4-FFF2-40B4-BE49-F238E27FC236}">
                <a16:creationId xmlns:a16="http://schemas.microsoft.com/office/drawing/2014/main" id="{00AAC1E9-1A78-9923-7911-5B41579AA2BB}"/>
              </a:ext>
            </a:extLst>
          </p:cNvPr>
          <p:cNvPicPr>
            <a:picLocks noGrp="1" noChangeAspect="1"/>
          </p:cNvPicPr>
          <p:nvPr>
            <p:ph idx="1"/>
          </p:nvPr>
        </p:nvPicPr>
        <p:blipFill>
          <a:blip r:embed="rId2"/>
          <a:stretch>
            <a:fillRect/>
          </a:stretch>
        </p:blipFill>
        <p:spPr>
          <a:xfrm>
            <a:off x="537833" y="2393962"/>
            <a:ext cx="11314648" cy="5505450"/>
          </a:xfrm>
        </p:spPr>
      </p:pic>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altLang="zh-CN" dirty="0"/>
              <a:t>Chain</a:t>
            </a:r>
            <a:r>
              <a:rPr lang="zh-CN" altLang="en-US" dirty="0"/>
              <a:t> </a:t>
            </a:r>
            <a:r>
              <a:rPr lang="en-US" altLang="zh-CN" dirty="0"/>
              <a:t>of</a:t>
            </a:r>
            <a:r>
              <a:rPr lang="zh-CN" altLang="en-US" dirty="0"/>
              <a:t> </a:t>
            </a:r>
            <a:r>
              <a:rPr lang="en-US" altLang="zh-CN" dirty="0"/>
              <a:t>Thoughts</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5</a:t>
            </a:fld>
            <a:endParaRPr lang="en-US"/>
          </a:p>
        </p:txBody>
      </p:sp>
      <p:sp>
        <p:nvSpPr>
          <p:cNvPr id="4" name="Content Placeholder 7">
            <a:extLst>
              <a:ext uri="{FF2B5EF4-FFF2-40B4-BE49-F238E27FC236}">
                <a16:creationId xmlns:a16="http://schemas.microsoft.com/office/drawing/2014/main" id="{FE507458-4747-C7C7-5093-EF31EAB13194}"/>
              </a:ext>
            </a:extLst>
          </p:cNvPr>
          <p:cNvSpPr txBox="1">
            <a:spLocks/>
          </p:cNvSpPr>
          <p:nvPr/>
        </p:nvSpPr>
        <p:spPr bwMode="auto">
          <a:xfrm>
            <a:off x="537833" y="8616409"/>
            <a:ext cx="10178293"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800" dirty="0"/>
              <a:t>Wei et al. </a:t>
            </a:r>
            <a:r>
              <a:rPr lang="en-US" sz="2800" dirty="0">
                <a:hlinkClick r:id="rId3"/>
              </a:rPr>
              <a:t>https://arxiv.org/abs/2201.11903</a:t>
            </a:r>
            <a:endParaRPr lang="en-US" sz="2800" dirty="0"/>
          </a:p>
          <a:p>
            <a:endParaRPr lang="en-US" sz="2800" dirty="0"/>
          </a:p>
        </p:txBody>
      </p:sp>
      <p:sp>
        <p:nvSpPr>
          <p:cNvPr id="11" name="Content Placeholder 7">
            <a:extLst>
              <a:ext uri="{FF2B5EF4-FFF2-40B4-BE49-F238E27FC236}">
                <a16:creationId xmlns:a16="http://schemas.microsoft.com/office/drawing/2014/main" id="{730727BC-67F0-8357-6F28-3B6130BBF7C1}"/>
              </a:ext>
            </a:extLst>
          </p:cNvPr>
          <p:cNvSpPr txBox="1">
            <a:spLocks/>
          </p:cNvSpPr>
          <p:nvPr/>
        </p:nvSpPr>
        <p:spPr bwMode="auto">
          <a:xfrm>
            <a:off x="12024360" y="2432842"/>
            <a:ext cx="4069080" cy="5504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pPr marL="457200" indent="-457200">
              <a:buFont typeface="Arial" panose="020B0604020202020204" pitchFamily="34" charset="0"/>
              <a:buChar char="•"/>
            </a:pPr>
            <a:r>
              <a:rPr lang="en-US" sz="2800" dirty="0"/>
              <a:t>One-shot </a:t>
            </a:r>
            <a:r>
              <a:rPr lang="en-US" altLang="zh-CN" sz="2800" dirty="0"/>
              <a:t>in-context</a:t>
            </a:r>
            <a:r>
              <a:rPr lang="zh-CN" altLang="en-US" sz="2800" dirty="0"/>
              <a:t> </a:t>
            </a:r>
            <a:r>
              <a:rPr lang="en-US" sz="2800" dirty="0"/>
              <a:t>learning</a:t>
            </a:r>
            <a:r>
              <a:rPr lang="zh-CN" altLang="en-US" sz="2800" dirty="0"/>
              <a:t> </a:t>
            </a:r>
            <a:r>
              <a:rPr lang="en-US" altLang="zh-CN" sz="2800" dirty="0"/>
              <a:t>(ICL)</a:t>
            </a:r>
            <a:r>
              <a:rPr lang="en-US" sz="2800" dirty="0"/>
              <a:t>: </a:t>
            </a:r>
            <a:r>
              <a:rPr lang="en-US" altLang="zh-CN" sz="2800" dirty="0"/>
              <a:t>“learn”</a:t>
            </a:r>
            <a:r>
              <a:rPr lang="zh-CN" altLang="en-US" sz="2800" dirty="0"/>
              <a:t> </a:t>
            </a:r>
            <a:r>
              <a:rPr lang="en-US" altLang="zh-CN" sz="2800" dirty="0"/>
              <a:t>the</a:t>
            </a:r>
            <a:r>
              <a:rPr lang="en-US" sz="2800" dirty="0"/>
              <a:t> Q-A </a:t>
            </a:r>
            <a:r>
              <a:rPr lang="en-US" altLang="zh-CN" sz="2800" dirty="0"/>
              <a:t>pair</a:t>
            </a:r>
            <a:r>
              <a:rPr lang="zh-CN" altLang="en-US" sz="2800" dirty="0"/>
              <a:t> </a:t>
            </a:r>
            <a:r>
              <a:rPr lang="en-US" altLang="zh-CN" sz="2800" dirty="0"/>
              <a:t>without</a:t>
            </a:r>
            <a:r>
              <a:rPr lang="zh-CN" altLang="en-US" sz="2800" dirty="0"/>
              <a:t> </a:t>
            </a:r>
            <a:r>
              <a:rPr lang="en-US" altLang="zh-CN" sz="2800" dirty="0"/>
              <a:t>model</a:t>
            </a:r>
            <a:r>
              <a:rPr lang="zh-CN" altLang="en-US" sz="2800" dirty="0"/>
              <a:t> </a:t>
            </a:r>
            <a:r>
              <a:rPr lang="en-US" altLang="zh-CN" sz="2800" dirty="0"/>
              <a:t>training.</a:t>
            </a:r>
            <a:endParaRPr lang="en-US" sz="2800" dirty="0"/>
          </a:p>
          <a:p>
            <a:pPr marL="457200" indent="-457200">
              <a:buFont typeface="Arial" panose="020B0604020202020204" pitchFamily="34" charset="0"/>
              <a:buChar char="•"/>
            </a:pPr>
            <a:r>
              <a:rPr lang="en-US" sz="2800" dirty="0"/>
              <a:t>Past (deep) learning models did not show the few-shot learning abilities</a:t>
            </a:r>
            <a:r>
              <a:rPr lang="zh-CN" altLang="en-US" sz="2800" dirty="0"/>
              <a:t> </a:t>
            </a:r>
            <a:r>
              <a:rPr lang="en-US" altLang="zh-CN" sz="2800" dirty="0"/>
              <a:t>in</a:t>
            </a:r>
            <a:r>
              <a:rPr lang="zh-CN" altLang="en-US" sz="2800" dirty="0"/>
              <a:t> </a:t>
            </a:r>
            <a:r>
              <a:rPr lang="en-US" altLang="zh-CN" sz="2800" dirty="0"/>
              <a:t>context.</a:t>
            </a:r>
            <a:endParaRPr lang="en-US" sz="2800" dirty="0"/>
          </a:p>
          <a:p>
            <a:pPr marL="457200" indent="-457200">
              <a:buFont typeface="Arial" panose="020B0604020202020204" pitchFamily="34" charset="0"/>
              <a:buChar char="•"/>
            </a:pPr>
            <a:r>
              <a:rPr lang="en-US" sz="2800" dirty="0"/>
              <a:t>Chain-of-thoughts improves reasoning.</a:t>
            </a:r>
          </a:p>
        </p:txBody>
      </p:sp>
    </p:spTree>
    <p:extLst>
      <p:ext uri="{BB962C8B-B14F-4D97-AF65-F5344CB8AC3E}">
        <p14:creationId xmlns:p14="http://schemas.microsoft.com/office/powerpoint/2010/main" val="2745405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91260E7F-1709-C3C8-7DC7-5A313CA61523}"/>
                  </a:ext>
                </a:extLst>
              </p:cNvPr>
              <p:cNvSpPr>
                <a:spLocks noGrp="1"/>
              </p:cNvSpPr>
              <p:nvPr>
                <p:ph idx="1"/>
              </p:nvPr>
            </p:nvSpPr>
            <p:spPr/>
            <p:txBody>
              <a:bodyPr/>
              <a:lstStyle/>
              <a:p>
                <a:r>
                  <a:rPr lang="en-US" altLang="zh-CN" dirty="0"/>
                  <a:t>2017:</a:t>
                </a:r>
                <a:r>
                  <a:rPr lang="zh-CN" altLang="en-US" dirty="0"/>
                  <a:t> </a:t>
                </a:r>
                <a:r>
                  <a:rPr lang="en-US" altLang="zh-CN" dirty="0"/>
                  <a:t>Google’s</a:t>
                </a:r>
                <a:r>
                  <a:rPr lang="zh-CN" altLang="en-US" dirty="0"/>
                  <a:t> </a:t>
                </a:r>
                <a:r>
                  <a:rPr lang="en-US" altLang="zh-CN" b="1" dirty="0"/>
                  <a:t>Transformer</a:t>
                </a:r>
                <a:r>
                  <a:rPr lang="en-US" altLang="zh-CN" dirty="0"/>
                  <a:t>:</a:t>
                </a:r>
                <a:r>
                  <a:rPr lang="zh-CN" altLang="en-US" dirty="0"/>
                  <a:t> </a:t>
                </a:r>
                <a:r>
                  <a:rPr lang="en-US" altLang="zh-CN" dirty="0"/>
                  <a:t>Word</a:t>
                </a:r>
                <a:r>
                  <a:rPr lang="zh-CN" altLang="en-US" dirty="0"/>
                  <a:t> </a:t>
                </a:r>
                <a:r>
                  <a:rPr lang="en-US" altLang="zh-CN" dirty="0"/>
                  <a:t>processing</a:t>
                </a:r>
                <a:r>
                  <a:rPr lang="zh-CN" altLang="en-US" dirty="0"/>
                  <a:t> </a:t>
                </a:r>
                <a:r>
                  <a:rPr lang="en-US" altLang="zh-CN" dirty="0"/>
                  <a:t>with</a:t>
                </a:r>
                <a:r>
                  <a:rPr lang="zh-CN" altLang="en-US" dirty="0"/>
                  <a:t> </a:t>
                </a:r>
                <a:r>
                  <a:rPr lang="en-US" altLang="zh-CN" dirty="0"/>
                  <a:t>positional</a:t>
                </a:r>
                <a:r>
                  <a:rPr lang="zh-CN" altLang="en-US" dirty="0"/>
                  <a:t> </a:t>
                </a:r>
                <a:r>
                  <a:rPr lang="en-US" altLang="zh-CN" dirty="0"/>
                  <a:t>relationship</a:t>
                </a:r>
                <a:r>
                  <a:rPr lang="zh-CN" altLang="en-US" dirty="0"/>
                  <a:t> </a:t>
                </a:r>
                <a:r>
                  <a:rPr lang="en-US" altLang="zh-CN" dirty="0"/>
                  <a:t>is</a:t>
                </a:r>
                <a:r>
                  <a:rPr lang="zh-CN" altLang="en-US" dirty="0"/>
                  <a:t> </a:t>
                </a:r>
                <a:r>
                  <a:rPr lang="en-US" altLang="zh-CN" dirty="0"/>
                  <a:t>scaled!</a:t>
                </a:r>
              </a:p>
              <a:p>
                <a:r>
                  <a:rPr lang="en-US" altLang="zh-CN" dirty="0"/>
                  <a:t>2018:</a:t>
                </a:r>
                <a:r>
                  <a:rPr lang="zh-CN" altLang="en-US" dirty="0"/>
                  <a:t> </a:t>
                </a:r>
                <a:r>
                  <a:rPr lang="en-US" altLang="zh-CN" dirty="0" err="1"/>
                  <a:t>OpenAI’s</a:t>
                </a:r>
                <a:r>
                  <a:rPr lang="zh-CN" altLang="en-US" dirty="0"/>
                  <a:t> </a:t>
                </a:r>
                <a:r>
                  <a:rPr lang="en-US" altLang="zh-CN" b="1" dirty="0"/>
                  <a:t>GPT-2</a:t>
                </a:r>
                <a:r>
                  <a:rPr lang="en-US" altLang="zh-CN" dirty="0"/>
                  <a:t>:</a:t>
                </a:r>
                <a:r>
                  <a:rPr lang="zh-CN" altLang="en-US" dirty="0"/>
                  <a:t> </a:t>
                </a:r>
                <a:r>
                  <a:rPr lang="en-US" altLang="zh-CN" dirty="0"/>
                  <a:t>Pre-training:</a:t>
                </a:r>
                <a:r>
                  <a:rPr lang="zh-CN" altLang="en-US" dirty="0"/>
                  <a:t> </a:t>
                </a:r>
                <a:r>
                  <a:rPr lang="en-US" altLang="zh-CN" dirty="0"/>
                  <a:t>Next</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is</a:t>
                </a:r>
                <a:r>
                  <a:rPr lang="zh-CN" altLang="en-US" dirty="0"/>
                  <a:t> </a:t>
                </a:r>
                <a:r>
                  <a:rPr lang="en-US" altLang="zh-CN" dirty="0"/>
                  <a:t>language</a:t>
                </a:r>
                <a:r>
                  <a:rPr lang="zh-CN" altLang="en-US" dirty="0"/>
                  <a:t> </a:t>
                </a:r>
                <a:r>
                  <a:rPr lang="en-US" altLang="zh-CN" dirty="0"/>
                  <a:t>intelligence!</a:t>
                </a:r>
              </a:p>
              <a:p>
                <a:r>
                  <a:rPr lang="en-US" altLang="zh-CN" dirty="0"/>
                  <a:t>	Web contents have multi-task data.</a:t>
                </a:r>
                <a:r>
                  <a:rPr lang="zh-CN" altLang="en-US" dirty="0"/>
                  <a:t> </a:t>
                </a:r>
                <a:r>
                  <a:rPr lang="en-US" altLang="zh-CN" dirty="0"/>
                  <a:t>Accuracy</a:t>
                </a:r>
                <a:r>
                  <a:rPr lang="zh-CN" altLang="en-US" dirty="0"/>
                  <a:t> </a:t>
                </a:r>
                <a:r>
                  <a:rPr lang="en-US" altLang="zh-CN" dirty="0"/>
                  <a:t>bottleneck.</a:t>
                </a:r>
              </a:p>
              <a:p>
                <a:r>
                  <a:rPr lang="en-US" altLang="zh-CN" dirty="0"/>
                  <a:t>2019:</a:t>
                </a:r>
                <a:r>
                  <a:rPr lang="zh-CN" altLang="en-US" dirty="0"/>
                  <a:t> </a:t>
                </a:r>
                <a:r>
                  <a:rPr lang="en-US" altLang="zh-CN" dirty="0"/>
                  <a:t>Google’s</a:t>
                </a:r>
                <a:r>
                  <a:rPr lang="zh-CN" altLang="en-US" dirty="0"/>
                  <a:t> </a:t>
                </a:r>
                <a:r>
                  <a:rPr lang="en-US" altLang="zh-CN" b="1" dirty="0"/>
                  <a:t>BERT</a:t>
                </a:r>
                <a:r>
                  <a:rPr lang="en-US" altLang="zh-CN" dirty="0"/>
                  <a:t>:</a:t>
                </a:r>
                <a:r>
                  <a:rPr lang="zh-CN" altLang="en-US" dirty="0"/>
                  <a:t> </a:t>
                </a:r>
                <a:r>
                  <a:rPr lang="en-US" altLang="zh-CN" dirty="0"/>
                  <a:t>Masked</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then</a:t>
                </a:r>
                <a:r>
                  <a:rPr lang="zh-CN" altLang="en-US" dirty="0"/>
                  <a:t> </a:t>
                </a:r>
                <a:r>
                  <a:rPr lang="en-US" altLang="zh-CN" dirty="0"/>
                  <a:t>fine-tune</a:t>
                </a:r>
                <a:r>
                  <a:rPr lang="zh-CN" altLang="en-US" dirty="0"/>
                  <a:t> </a:t>
                </a:r>
                <a:r>
                  <a:rPr lang="en-US" altLang="zh-CN" dirty="0"/>
                  <a:t>on</a:t>
                </a:r>
                <a:r>
                  <a:rPr lang="zh-CN" altLang="en-US" dirty="0"/>
                  <a:t> </a:t>
                </a:r>
                <a:r>
                  <a:rPr lang="en-US" altLang="zh-CN" dirty="0"/>
                  <a:t>task</a:t>
                </a:r>
                <a:r>
                  <a:rPr lang="zh-CN" altLang="en-US" dirty="0"/>
                  <a:t> </a:t>
                </a:r>
                <a:r>
                  <a:rPr lang="en-US" altLang="zh-CN" dirty="0"/>
                  <a:t>data.</a:t>
                </a:r>
              </a:p>
              <a:p>
                <a:r>
                  <a:rPr lang="en-US" altLang="zh-CN" dirty="0"/>
                  <a:t>2020:</a:t>
                </a:r>
                <a:r>
                  <a:rPr lang="zh-CN" altLang="en-US" dirty="0"/>
                  <a:t> </a:t>
                </a:r>
                <a:r>
                  <a:rPr lang="en-US" altLang="zh-CN" dirty="0" err="1"/>
                  <a:t>OpenAI’s</a:t>
                </a:r>
                <a:r>
                  <a:rPr lang="zh-CN" altLang="en-US" dirty="0"/>
                  <a:t> </a:t>
                </a:r>
                <a:r>
                  <a:rPr lang="en-US" altLang="zh-CN" b="1" dirty="0"/>
                  <a:t>GPT-3</a:t>
                </a:r>
                <a:r>
                  <a:rPr lang="en-US" altLang="zh-CN" dirty="0"/>
                  <a:t>:</a:t>
                </a:r>
                <a:r>
                  <a:rPr lang="zh-CN" altLang="en-US" dirty="0"/>
                  <a:t> </a:t>
                </a:r>
                <a:r>
                  <a:rPr lang="en-US" altLang="zh-CN" dirty="0">
                    <a:highlight>
                      <a:srgbClr val="FFFF00"/>
                    </a:highlight>
                  </a:rPr>
                  <a:t>Scaling</a:t>
                </a:r>
                <a:r>
                  <a:rPr lang="zh-CN" altLang="en-US" dirty="0">
                    <a:highlight>
                      <a:srgbClr val="FFFF00"/>
                    </a:highlight>
                  </a:rPr>
                  <a:t> </a:t>
                </a:r>
                <a:r>
                  <a:rPr lang="en-US" altLang="zh-CN" dirty="0">
                    <a:highlight>
                      <a:srgbClr val="FFFF00"/>
                    </a:highlight>
                  </a:rPr>
                  <a:t>Law</a:t>
                </a:r>
                <a:r>
                  <a:rPr lang="zh-CN" altLang="en-US" dirty="0"/>
                  <a:t> </a:t>
                </a:r>
                <a:r>
                  <a:rPr lang="en-US" altLang="zh-CN" dirty="0"/>
                  <a:t>of</a:t>
                </a:r>
                <a:r>
                  <a:rPr lang="zh-CN" altLang="en-US" dirty="0"/>
                  <a:t> </a:t>
                </a:r>
                <a:r>
                  <a:rPr lang="en-US" altLang="zh-CN" dirty="0"/>
                  <a:t>Neural</a:t>
                </a:r>
                <a:r>
                  <a:rPr lang="zh-CN" altLang="en-US" dirty="0"/>
                  <a:t> </a:t>
                </a:r>
                <a:r>
                  <a:rPr lang="en-US" altLang="zh-CN" dirty="0"/>
                  <a:t>LMs:</a:t>
                </a:r>
              </a:p>
              <a:p>
                <a:r>
                  <a:rPr lang="en-US" altLang="zh-CN" dirty="0"/>
                  <a:t>	Next</a:t>
                </a:r>
                <a:r>
                  <a:rPr lang="zh-CN" altLang="en-US" dirty="0"/>
                  <a:t> </a:t>
                </a:r>
                <a:r>
                  <a:rPr lang="en-US" altLang="zh-CN" dirty="0"/>
                  <a:t>word</a:t>
                </a:r>
                <a:r>
                  <a:rPr lang="zh-CN" altLang="en-US" dirty="0"/>
                  <a:t> </a:t>
                </a:r>
                <a:r>
                  <a:rPr lang="en-US" altLang="zh-CN" dirty="0"/>
                  <a:t>prediction</a:t>
                </a:r>
                <a:r>
                  <a:rPr lang="zh-CN" altLang="en-US" dirty="0"/>
                  <a:t> </a:t>
                </a:r>
                <a:r>
                  <a:rPr lang="en-US" altLang="zh-CN" dirty="0"/>
                  <a:t>accuracy</a:t>
                </a:r>
                <a:r>
                  <a:rPr lang="zh-CN" altLang="en-US" dirty="0"/>
                  <a:t> </a:t>
                </a:r>
                <a:r>
                  <a:rPr lang="en-US" altLang="zh-CN" dirty="0"/>
                  <a:t>∝</a:t>
                </a:r>
                <a:r>
                  <a:rPr lang="zh-CN" altLang="en-US" dirty="0"/>
                  <a:t> </a:t>
                </a:r>
                <a:r>
                  <a:rPr lang="en-US" altLang="zh-CN" dirty="0">
                    <a:highlight>
                      <a:srgbClr val="FFFF00"/>
                    </a:highlight>
                  </a:rPr>
                  <a:t>Model</a:t>
                </a:r>
                <a:r>
                  <a:rPr lang="zh-CN" altLang="en-US" dirty="0">
                    <a:highlight>
                      <a:srgbClr val="FFFF00"/>
                    </a:highlight>
                  </a:rPr>
                  <a:t> </a:t>
                </a:r>
                <a:r>
                  <a:rPr lang="en-US" altLang="zh-CN" dirty="0">
                    <a:highlight>
                      <a:srgbClr val="FFFF00"/>
                    </a:highlight>
                  </a:rPr>
                  <a:t>size</a:t>
                </a:r>
                <a:r>
                  <a:rPr lang="zh-CN" altLang="en-US" dirty="0">
                    <a:highlight>
                      <a:srgbClr val="FFFF00"/>
                    </a:highlight>
                  </a:rPr>
                  <a:t> </a:t>
                </a:r>
                <a:r>
                  <a:rPr lang="en-US" altLang="zh-CN" dirty="0">
                    <a:highlight>
                      <a:srgbClr val="FFFF00"/>
                    </a:highlight>
                  </a:rPr>
                  <a:t>×</a:t>
                </a:r>
                <a:r>
                  <a:rPr lang="zh-CN" altLang="en-US" dirty="0">
                    <a:highlight>
                      <a:srgbClr val="FFFF00"/>
                    </a:highlight>
                  </a:rPr>
                  <a:t> </a:t>
                </a:r>
                <a:r>
                  <a:rPr lang="en-US" altLang="zh-CN" dirty="0">
                    <a:highlight>
                      <a:srgbClr val="FFFF00"/>
                    </a:highlight>
                  </a:rPr>
                  <a:t>Data</a:t>
                </a:r>
                <a:r>
                  <a:rPr lang="zh-CN" altLang="en-US" dirty="0">
                    <a:highlight>
                      <a:srgbClr val="FFFF00"/>
                    </a:highlight>
                  </a:rPr>
                  <a:t> </a:t>
                </a:r>
                <a:r>
                  <a:rPr lang="en-US" altLang="zh-CN" dirty="0">
                    <a:highlight>
                      <a:srgbClr val="FFFF00"/>
                    </a:highlight>
                  </a:rPr>
                  <a:t>size</a:t>
                </a:r>
                <a:r>
                  <a:rPr lang="zh-CN" altLang="en-US" dirty="0">
                    <a:highlight>
                      <a:srgbClr val="FFFF00"/>
                    </a:highlight>
                  </a:rPr>
                  <a:t> </a:t>
                </a:r>
                <a:r>
                  <a:rPr lang="en-US" altLang="zh-CN" dirty="0">
                    <a:highlight>
                      <a:srgbClr val="FFFF00"/>
                    </a:highlight>
                  </a:rPr>
                  <a:t>×</a:t>
                </a:r>
                <a:r>
                  <a:rPr lang="zh-CN" altLang="en-US" dirty="0">
                    <a:highlight>
                      <a:srgbClr val="FFFF00"/>
                    </a:highlight>
                  </a:rPr>
                  <a:t> </a:t>
                </a:r>
                <a:r>
                  <a:rPr lang="en-US" altLang="zh-CN" dirty="0">
                    <a:highlight>
                      <a:srgbClr val="FFFF00"/>
                    </a:highlight>
                  </a:rPr>
                  <a:t>Computes</a:t>
                </a:r>
              </a:p>
              <a:p>
                <a:r>
                  <a:rPr lang="en-US" altLang="zh-CN" dirty="0"/>
                  <a:t>	In-context</a:t>
                </a:r>
                <a:r>
                  <a:rPr lang="zh-CN" altLang="en-US" dirty="0"/>
                  <a:t> </a:t>
                </a:r>
                <a:r>
                  <a:rPr lang="en-US" altLang="zh-CN" dirty="0"/>
                  <a:t>learning (few-shot learners)</a:t>
                </a:r>
                <a:r>
                  <a:rPr lang="zh-CN" altLang="en-US" dirty="0"/>
                  <a:t> </a:t>
                </a:r>
                <a:r>
                  <a:rPr lang="en-US" altLang="zh-CN" dirty="0"/>
                  <a:t>and</a:t>
                </a:r>
                <a:r>
                  <a:rPr lang="zh-CN" altLang="en-US" dirty="0"/>
                  <a:t> </a:t>
                </a:r>
                <a:r>
                  <a:rPr lang="en-US" altLang="zh-CN" dirty="0"/>
                  <a:t>Emergent</a:t>
                </a:r>
                <a:r>
                  <a:rPr lang="zh-CN" altLang="en-US" dirty="0"/>
                  <a:t> </a:t>
                </a:r>
                <a:r>
                  <a:rPr lang="en-US" altLang="zh-CN" dirty="0"/>
                  <a:t>abilities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sym typeface="Wingdings" pitchFamily="2" charset="2"/>
                  </a:rPr>
                  <a:t> Prompting</a:t>
                </a:r>
                <a:endParaRPr lang="en-US" altLang="zh-CN" dirty="0"/>
              </a:p>
              <a:p>
                <a:r>
                  <a:rPr lang="en-US" altLang="zh-CN" dirty="0"/>
                  <a:t>2022:</a:t>
                </a:r>
                <a:r>
                  <a:rPr lang="zh-CN" altLang="en-US" dirty="0"/>
                  <a:t> </a:t>
                </a:r>
                <a:r>
                  <a:rPr lang="en-US" altLang="zh-CN" dirty="0" err="1"/>
                  <a:t>OpenAI’s</a:t>
                </a:r>
                <a:r>
                  <a:rPr lang="zh-CN" altLang="en-US" dirty="0"/>
                  <a:t> </a:t>
                </a:r>
                <a:r>
                  <a:rPr lang="en-US" altLang="zh-CN" b="1" dirty="0"/>
                  <a:t>GPT-3.5</a:t>
                </a:r>
                <a:r>
                  <a:rPr lang="en-US" altLang="zh-CN" dirty="0"/>
                  <a:t>:</a:t>
                </a:r>
                <a:r>
                  <a:rPr lang="zh-CN" altLang="en-US" dirty="0"/>
                  <a:t> </a:t>
                </a:r>
                <a:r>
                  <a:rPr lang="en-US" altLang="zh-CN" dirty="0"/>
                  <a:t>Alignment: Instruction</a:t>
                </a:r>
                <a:r>
                  <a:rPr lang="zh-CN" altLang="en-US" dirty="0"/>
                  <a:t> </a:t>
                </a:r>
                <a:r>
                  <a:rPr lang="en-US" altLang="zh-CN" dirty="0"/>
                  <a:t>augmentation</a:t>
                </a:r>
                <a:r>
                  <a:rPr lang="zh-CN" altLang="en-US" dirty="0"/>
                  <a:t> </a:t>
                </a:r>
                <a:r>
                  <a:rPr lang="en-US" altLang="zh-CN" dirty="0"/>
                  <a:t>vs</a:t>
                </a:r>
                <a:r>
                  <a:rPr lang="zh-CN" altLang="en-US" dirty="0"/>
                  <a:t> </a:t>
                </a:r>
                <a:r>
                  <a:rPr lang="en-US" altLang="zh-CN" dirty="0"/>
                  <a:t>Fine-tuning</a:t>
                </a:r>
              </a:p>
              <a:p>
                <a:r>
                  <a:rPr lang="en-US" altLang="zh-CN" dirty="0"/>
                  <a:t>March</a:t>
                </a:r>
                <a:r>
                  <a:rPr lang="zh-CN" altLang="en-US" dirty="0"/>
                  <a:t> </a:t>
                </a:r>
                <a:r>
                  <a:rPr lang="en-US" altLang="zh-CN" dirty="0"/>
                  <a:t>2023:</a:t>
                </a:r>
                <a:r>
                  <a:rPr lang="zh-CN" altLang="en-US" dirty="0"/>
                  <a:t> </a:t>
                </a:r>
                <a:r>
                  <a:rPr lang="en-US" altLang="zh-CN" dirty="0" err="1"/>
                  <a:t>OpenAI’s</a:t>
                </a:r>
                <a:r>
                  <a:rPr lang="zh-CN" altLang="en-US" dirty="0"/>
                  <a:t> </a:t>
                </a:r>
                <a:r>
                  <a:rPr lang="en-US" altLang="zh-CN" b="1" dirty="0"/>
                  <a:t>GPT-4</a:t>
                </a:r>
                <a:r>
                  <a:rPr lang="en-US" altLang="zh-CN" dirty="0"/>
                  <a:t>:</a:t>
                </a:r>
                <a:r>
                  <a:rPr lang="zh-CN" altLang="en-US" dirty="0"/>
                  <a:t> </a:t>
                </a:r>
                <a:r>
                  <a:rPr lang="en-US" altLang="zh-CN" dirty="0"/>
                  <a:t>Multimodal;</a:t>
                </a:r>
                <a:r>
                  <a:rPr lang="zh-CN" altLang="en-US" dirty="0"/>
                  <a:t> </a:t>
                </a:r>
                <a:r>
                  <a:rPr lang="en-US" altLang="zh-CN" dirty="0"/>
                  <a:t>Multilingual;</a:t>
                </a:r>
                <a:r>
                  <a:rPr lang="zh-CN" altLang="en-US" dirty="0"/>
                  <a:t> </a:t>
                </a:r>
                <a:r>
                  <a:rPr lang="en-US" altLang="zh-CN" dirty="0"/>
                  <a:t>Tool</a:t>
                </a:r>
                <a:r>
                  <a:rPr lang="zh-CN" altLang="en-US" dirty="0"/>
                  <a:t> </a:t>
                </a:r>
                <a:r>
                  <a:rPr lang="en-US" altLang="zh-CN" dirty="0"/>
                  <a:t>use;</a:t>
                </a:r>
                <a:r>
                  <a:rPr lang="zh-CN" altLang="en-US" dirty="0"/>
                  <a:t> </a:t>
                </a:r>
                <a:r>
                  <a:rPr lang="en-US" altLang="zh-CN" dirty="0"/>
                  <a:t>Mixture</a:t>
                </a:r>
                <a:r>
                  <a:rPr lang="zh-CN" altLang="en-US" dirty="0"/>
                  <a:t> </a:t>
                </a:r>
                <a:r>
                  <a:rPr lang="en-US" altLang="zh-CN" dirty="0"/>
                  <a:t>of</a:t>
                </a:r>
                <a:r>
                  <a:rPr lang="zh-CN" altLang="en-US" dirty="0"/>
                  <a:t> </a:t>
                </a:r>
                <a:r>
                  <a:rPr lang="en-US" altLang="zh-CN" dirty="0"/>
                  <a:t>Experts</a:t>
                </a:r>
                <a:endParaRPr lang="en-US" dirty="0"/>
              </a:p>
            </p:txBody>
          </p:sp>
        </mc:Choice>
        <mc:Fallback xmlns="">
          <p:sp>
            <p:nvSpPr>
              <p:cNvPr id="8" name="Content Placeholder 7">
                <a:extLst>
                  <a:ext uri="{FF2B5EF4-FFF2-40B4-BE49-F238E27FC236}">
                    <a16:creationId xmlns:a16="http://schemas.microsoft.com/office/drawing/2014/main" id="{91260E7F-1709-C3C8-7DC7-5A313CA61523}"/>
                  </a:ext>
                </a:extLst>
              </p:cNvPr>
              <p:cNvSpPr>
                <a:spLocks noGrp="1" noRot="1" noChangeAspect="1" noMove="1" noResize="1" noEditPoints="1" noAdjustHandles="1" noChangeArrowheads="1" noChangeShapeType="1" noTextEdit="1"/>
              </p:cNvSpPr>
              <p:nvPr>
                <p:ph idx="1"/>
              </p:nvPr>
            </p:nvSpPr>
            <p:spPr>
              <a:blipFill>
                <a:blip r:embed="rId2"/>
                <a:stretch>
                  <a:fillRect l="-515" t="-1613" b="-9908"/>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20009146-CF7E-0B1B-D83A-D18773E95280}"/>
              </a:ext>
            </a:extLst>
          </p:cNvPr>
          <p:cNvSpPr>
            <a:spLocks noGrp="1"/>
          </p:cNvSpPr>
          <p:nvPr>
            <p:ph type="title"/>
          </p:nvPr>
        </p:nvSpPr>
        <p:spPr/>
        <p:txBody>
          <a:bodyPr/>
          <a:lstStyle/>
          <a:p>
            <a:r>
              <a:rPr lang="en-US" altLang="zh-CN" dirty="0"/>
              <a:t>Key Techs Behind</a:t>
            </a:r>
            <a:r>
              <a:rPr lang="zh-CN" altLang="en-US" dirty="0"/>
              <a:t> </a:t>
            </a:r>
            <a:r>
              <a:rPr lang="en-US" altLang="zh-CN" dirty="0"/>
              <a:t>LLMs</a:t>
            </a:r>
            <a:endParaRPr lang="en-US" dirty="0"/>
          </a:p>
        </p:txBody>
      </p:sp>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6</a:t>
            </a:fld>
            <a:endParaRPr lang="en-US"/>
          </a:p>
        </p:txBody>
      </p:sp>
      <p:sp>
        <p:nvSpPr>
          <p:cNvPr id="2" name="Text Placeholder 1">
            <a:extLst>
              <a:ext uri="{FF2B5EF4-FFF2-40B4-BE49-F238E27FC236}">
                <a16:creationId xmlns:a16="http://schemas.microsoft.com/office/drawing/2014/main" id="{513BB8E0-1E38-A7C3-AC34-D31EE66D24C5}"/>
              </a:ext>
            </a:extLst>
          </p:cNvPr>
          <p:cNvSpPr>
            <a:spLocks noGrp="1"/>
          </p:cNvSpPr>
          <p:nvPr>
            <p:ph type="body" idx="12"/>
          </p:nvPr>
        </p:nvSpPr>
        <p:spPr/>
        <p:txBody>
          <a:bodyPr/>
          <a:lstStyle/>
          <a:p>
            <a:r>
              <a:rPr lang="en-US" altLang="zh-CN" dirty="0"/>
              <a:t>Transformer,</a:t>
            </a:r>
            <a:r>
              <a:rPr lang="zh-CN" altLang="en-US" dirty="0"/>
              <a:t> </a:t>
            </a:r>
            <a:r>
              <a:rPr lang="en-US" altLang="zh-CN" dirty="0"/>
              <a:t>Common</a:t>
            </a:r>
            <a:r>
              <a:rPr lang="zh-CN" altLang="en-US" dirty="0"/>
              <a:t> </a:t>
            </a:r>
            <a:r>
              <a:rPr lang="en-US" altLang="zh-CN" dirty="0"/>
              <a:t>Crawl,</a:t>
            </a:r>
            <a:r>
              <a:rPr lang="zh-CN" altLang="en-US" dirty="0"/>
              <a:t> </a:t>
            </a:r>
            <a:r>
              <a:rPr lang="en-US" altLang="zh-CN" dirty="0"/>
              <a:t>and</a:t>
            </a:r>
            <a:r>
              <a:rPr lang="zh-CN" altLang="en-US" dirty="0"/>
              <a:t> </a:t>
            </a:r>
            <a:r>
              <a:rPr lang="en-US" altLang="zh-CN" dirty="0"/>
              <a:t>Nvidia</a:t>
            </a:r>
            <a:endParaRPr lang="en-US" dirty="0"/>
          </a:p>
        </p:txBody>
      </p:sp>
    </p:spTree>
    <p:extLst>
      <p:ext uri="{BB962C8B-B14F-4D97-AF65-F5344CB8AC3E}">
        <p14:creationId xmlns:p14="http://schemas.microsoft.com/office/powerpoint/2010/main" val="493457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8F6C2C-1902-2487-AA80-FAF3D8D4E91E}"/>
              </a:ext>
            </a:extLst>
          </p:cNvPr>
          <p:cNvSpPr>
            <a:spLocks noGrp="1"/>
          </p:cNvSpPr>
          <p:nvPr>
            <p:ph type="body" sz="quarter" idx="15"/>
          </p:nvPr>
        </p:nvSpPr>
        <p:spPr>
          <a:xfrm>
            <a:off x="812802" y="1214168"/>
            <a:ext cx="14630400" cy="3843269"/>
          </a:xfrm>
        </p:spPr>
        <p:txBody>
          <a:bodyPr/>
          <a:lstStyle/>
          <a:p>
            <a:r>
              <a:rPr lang="en-US" sz="4800" b="1" dirty="0">
                <a:solidFill>
                  <a:schemeClr val="bg1"/>
                </a:solidFill>
              </a:rPr>
              <a:t>How does human solve </a:t>
            </a:r>
            <a:r>
              <a:rPr lang="en-US" altLang="zh-CN" sz="4800" b="1" dirty="0">
                <a:solidFill>
                  <a:schemeClr val="bg1"/>
                </a:solidFill>
              </a:rPr>
              <a:t>(</a:t>
            </a:r>
            <a:r>
              <a:rPr lang="en-US" sz="4800" b="1" dirty="0">
                <a:solidFill>
                  <a:schemeClr val="bg1"/>
                </a:solidFill>
              </a:rPr>
              <a:t>complex</a:t>
            </a:r>
            <a:r>
              <a:rPr lang="en-US" altLang="zh-CN" sz="4800" b="1" dirty="0">
                <a:solidFill>
                  <a:schemeClr val="bg1"/>
                </a:solidFill>
              </a:rPr>
              <a:t>)</a:t>
            </a:r>
            <a:r>
              <a:rPr lang="en-US" sz="4800" b="1" dirty="0">
                <a:solidFill>
                  <a:schemeClr val="bg1"/>
                </a:solidFill>
              </a:rPr>
              <a:t> reasoning tasks?</a:t>
            </a:r>
          </a:p>
          <a:p>
            <a:r>
              <a:rPr lang="en-US" sz="4800" b="1" dirty="0">
                <a:solidFill>
                  <a:schemeClr val="bg1"/>
                </a:solidFill>
              </a:rPr>
              <a:t>Let’s instruct LLMs to do reasoning </a:t>
            </a:r>
            <a:r>
              <a:rPr lang="en-US" sz="4800" b="1" i="1" dirty="0">
                <a:solidFill>
                  <a:schemeClr val="bg1"/>
                </a:solidFill>
              </a:rPr>
              <a:t>wisely</a:t>
            </a:r>
          </a:p>
          <a:p>
            <a:r>
              <a:rPr lang="en-US" sz="4800" b="1" dirty="0">
                <a:solidFill>
                  <a:schemeClr val="bg1"/>
                </a:solidFill>
              </a:rPr>
              <a:t>by </a:t>
            </a:r>
            <a:r>
              <a:rPr lang="en-US" sz="4800" b="1" i="1" dirty="0">
                <a:solidFill>
                  <a:schemeClr val="bg1"/>
                </a:solidFill>
              </a:rPr>
              <a:t>human-like</a:t>
            </a:r>
            <a:r>
              <a:rPr lang="en-US" sz="4800" b="1" dirty="0">
                <a:solidFill>
                  <a:schemeClr val="bg1"/>
                </a:solidFill>
              </a:rPr>
              <a:t> </a:t>
            </a:r>
            <a:r>
              <a:rPr lang="en-US" altLang="zh-CN" sz="4800" b="1" dirty="0">
                <a:solidFill>
                  <a:schemeClr val="bg1"/>
                </a:solidFill>
              </a:rPr>
              <a:t>prompting</a:t>
            </a:r>
            <a:r>
              <a:rPr lang="zh-CN" altLang="en-US" sz="4800" b="1" dirty="0">
                <a:solidFill>
                  <a:schemeClr val="bg1"/>
                </a:solidFill>
              </a:rPr>
              <a:t> </a:t>
            </a:r>
            <a:r>
              <a:rPr lang="en-US" altLang="zh-CN" sz="4800" b="1" dirty="0">
                <a:solidFill>
                  <a:schemeClr val="bg1"/>
                </a:solidFill>
              </a:rPr>
              <a:t>or</a:t>
            </a:r>
            <a:r>
              <a:rPr lang="zh-CN" altLang="en-US" sz="4800" b="1" dirty="0">
                <a:solidFill>
                  <a:schemeClr val="bg1"/>
                </a:solidFill>
              </a:rPr>
              <a:t> </a:t>
            </a:r>
            <a:r>
              <a:rPr lang="en-US" altLang="zh-CN" sz="4800" b="1" dirty="0">
                <a:solidFill>
                  <a:schemeClr val="bg1"/>
                </a:solidFill>
              </a:rPr>
              <a:t>instruction</a:t>
            </a:r>
            <a:r>
              <a:rPr lang="zh-CN" altLang="en-US" sz="4800" b="1" dirty="0">
                <a:solidFill>
                  <a:schemeClr val="bg1"/>
                </a:solidFill>
              </a:rPr>
              <a:t> </a:t>
            </a:r>
            <a:r>
              <a:rPr lang="en-US" altLang="zh-CN" sz="4800" b="1" dirty="0">
                <a:solidFill>
                  <a:schemeClr val="bg1"/>
                </a:solidFill>
              </a:rPr>
              <a:t>tuning.</a:t>
            </a:r>
            <a:endParaRPr lang="en-US" sz="4800" b="1" dirty="0">
              <a:solidFill>
                <a:schemeClr val="bg1"/>
              </a:solidFill>
            </a:endParaRPr>
          </a:p>
        </p:txBody>
      </p:sp>
      <p:sp>
        <p:nvSpPr>
          <p:cNvPr id="6" name="Slide Number Placeholder 5">
            <a:extLst>
              <a:ext uri="{FF2B5EF4-FFF2-40B4-BE49-F238E27FC236}">
                <a16:creationId xmlns:a16="http://schemas.microsoft.com/office/drawing/2014/main" id="{3613B206-157B-52D4-BE4C-0C2E8FD5CB71}"/>
              </a:ext>
            </a:extLst>
          </p:cNvPr>
          <p:cNvSpPr>
            <a:spLocks noGrp="1"/>
          </p:cNvSpPr>
          <p:nvPr>
            <p:ph type="sldNum" sz="quarter" idx="2"/>
          </p:nvPr>
        </p:nvSpPr>
        <p:spPr/>
        <p:txBody>
          <a:bodyPr/>
          <a:lstStyle/>
          <a:p>
            <a:fld id="{86CB4B4D-7CA3-9044-876B-883B54F8677D}" type="slidenum">
              <a:rPr lang="en-US" smtClean="0"/>
              <a:t>7</a:t>
            </a:fld>
            <a:endParaRPr lang="en-US"/>
          </a:p>
        </p:txBody>
      </p:sp>
    </p:spTree>
    <p:extLst>
      <p:ext uri="{BB962C8B-B14F-4D97-AF65-F5344CB8AC3E}">
        <p14:creationId xmlns:p14="http://schemas.microsoft.com/office/powerpoint/2010/main" val="887176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close-up of a diagram&#10;&#10;Description automatically generated">
            <a:extLst>
              <a:ext uri="{FF2B5EF4-FFF2-40B4-BE49-F238E27FC236}">
                <a16:creationId xmlns:a16="http://schemas.microsoft.com/office/drawing/2014/main" id="{06D258CC-E1D8-9F9D-E153-02451D854764}"/>
              </a:ext>
            </a:extLst>
          </p:cNvPr>
          <p:cNvPicPr>
            <a:picLocks noChangeAspect="1"/>
          </p:cNvPicPr>
          <p:nvPr/>
        </p:nvPicPr>
        <p:blipFill>
          <a:blip r:embed="rId3"/>
          <a:stretch>
            <a:fillRect/>
          </a:stretch>
        </p:blipFill>
        <p:spPr>
          <a:xfrm>
            <a:off x="101710" y="138301"/>
            <a:ext cx="12343429" cy="1790031"/>
          </a:xfrm>
          <a:prstGeom prst="rect">
            <a:avLst/>
          </a:prstGeom>
        </p:spPr>
      </p:pic>
      <p:sp>
        <p:nvSpPr>
          <p:cNvPr id="6" name="Slide Number Placeholder 5">
            <a:extLst>
              <a:ext uri="{FF2B5EF4-FFF2-40B4-BE49-F238E27FC236}">
                <a16:creationId xmlns:a16="http://schemas.microsoft.com/office/drawing/2014/main" id="{F6624A35-1FBA-3847-B21A-38CBBA7FF461}"/>
              </a:ext>
            </a:extLst>
          </p:cNvPr>
          <p:cNvSpPr>
            <a:spLocks noGrp="1"/>
          </p:cNvSpPr>
          <p:nvPr>
            <p:ph type="sldNum" sz="quarter" idx="11"/>
          </p:nvPr>
        </p:nvSpPr>
        <p:spPr/>
        <p:txBody>
          <a:bodyPr/>
          <a:lstStyle/>
          <a:p>
            <a:fld id="{86CB4B4D-7CA3-9044-876B-883B54F8677D}" type="slidenum">
              <a:rPr lang="en-US" smtClean="0"/>
              <a:t>8</a:t>
            </a:fld>
            <a:endParaRPr lang="en-US"/>
          </a:p>
        </p:txBody>
      </p:sp>
      <p:sp>
        <p:nvSpPr>
          <p:cNvPr id="4" name="Content Placeholder 7">
            <a:extLst>
              <a:ext uri="{FF2B5EF4-FFF2-40B4-BE49-F238E27FC236}">
                <a16:creationId xmlns:a16="http://schemas.microsoft.com/office/drawing/2014/main" id="{4BCE8753-F494-00B3-41A8-4EB3EBC445CF}"/>
              </a:ext>
            </a:extLst>
          </p:cNvPr>
          <p:cNvSpPr txBox="1">
            <a:spLocks/>
          </p:cNvSpPr>
          <p:nvPr/>
        </p:nvSpPr>
        <p:spPr bwMode="auto">
          <a:xfrm>
            <a:off x="292166" y="8623808"/>
            <a:ext cx="14823539" cy="37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45134" tIns="72567" rIns="145134" bIns="72567" numCol="1" anchor="t" anchorCtr="0" compatLnSpc="1">
            <a:prstTxWarp prst="textNoShape">
              <a:avLst/>
            </a:prstTxWarp>
          </a:bodyPr>
          <a:lstStyle>
            <a:lvl1pPr marL="0" indent="0" algn="l" defTabSz="724836" rtl="0" fontAlgn="base">
              <a:lnSpc>
                <a:spcPct val="90000"/>
              </a:lnSpc>
              <a:spcBef>
                <a:spcPts val="2000"/>
              </a:spcBef>
              <a:spcAft>
                <a:spcPct val="0"/>
              </a:spcAft>
              <a:buFont typeface="Arial" charset="0"/>
              <a:buNone/>
              <a:defRPr sz="2999" b="0" i="0" kern="1200">
                <a:solidFill>
                  <a:srgbClr val="4C4C4C"/>
                </a:solidFill>
                <a:latin typeface="Helvetica Neue"/>
                <a:ea typeface="ＭＳ Ｐゴシック" charset="0"/>
                <a:cs typeface="Helvetica Neue"/>
              </a:defRPr>
            </a:lvl1pPr>
            <a:lvl2pPr marL="299989" indent="-299989" algn="l" defTabSz="724836" rtl="0" fontAlgn="base">
              <a:lnSpc>
                <a:spcPct val="90000"/>
              </a:lnSpc>
              <a:spcBef>
                <a:spcPts val="999"/>
              </a:spcBef>
              <a:spcAft>
                <a:spcPts val="599"/>
              </a:spcAft>
              <a:buFont typeface="Arial"/>
              <a:buChar char="•"/>
              <a:defRPr sz="2500" b="0" i="0" kern="1200">
                <a:solidFill>
                  <a:srgbClr val="4C4C4C"/>
                </a:solidFill>
                <a:latin typeface="Helvetica Neue"/>
                <a:ea typeface="ＭＳ Ｐゴシック" charset="0"/>
                <a:cs typeface="Helvetica Neue"/>
              </a:defRPr>
            </a:lvl2pPr>
            <a:lvl3pPr marL="744418" indent="-355540" algn="l" defTabSz="744418" rtl="0" fontAlgn="base">
              <a:lnSpc>
                <a:spcPct val="90000"/>
              </a:lnSpc>
              <a:spcBef>
                <a:spcPts val="999"/>
              </a:spcBef>
              <a:spcAft>
                <a:spcPts val="599"/>
              </a:spcAft>
              <a:buFont typeface="Wingdings" charset="2"/>
              <a:buChar char="–"/>
              <a:defRPr sz="2000" b="0" i="0" kern="1200">
                <a:solidFill>
                  <a:srgbClr val="4C4C4C"/>
                </a:solidFill>
                <a:latin typeface="Helvetica Neue"/>
                <a:ea typeface="ＭＳ Ｐゴシック" charset="0"/>
                <a:cs typeface="Helvetica Neue"/>
              </a:defRPr>
            </a:lvl3pPr>
            <a:lvl4pPr marL="1138055" indent="-360305" algn="l" defTabSz="724836" rtl="0" fontAlgn="base">
              <a:lnSpc>
                <a:spcPct val="90000"/>
              </a:lnSpc>
              <a:spcBef>
                <a:spcPts val="999"/>
              </a:spcBef>
              <a:spcAft>
                <a:spcPct val="0"/>
              </a:spcAft>
              <a:buFont typeface="Arial"/>
              <a:buChar char="•"/>
              <a:defRPr sz="2000" b="0" i="0" kern="1200">
                <a:solidFill>
                  <a:srgbClr val="4C4C4C"/>
                </a:solidFill>
                <a:latin typeface="Helvetica Neue"/>
                <a:ea typeface="ＭＳ Ｐゴシック" charset="0"/>
                <a:cs typeface="Helvetica Neue"/>
              </a:defRPr>
            </a:lvl4pPr>
            <a:lvl5pPr marL="1141230" indent="-342845" algn="l" defTabSz="724836" rtl="0" fontAlgn="base">
              <a:lnSpc>
                <a:spcPct val="90000"/>
              </a:lnSpc>
              <a:spcBef>
                <a:spcPts val="999"/>
              </a:spcBef>
              <a:spcAft>
                <a:spcPct val="0"/>
              </a:spcAft>
              <a:buFont typeface="Arial"/>
              <a:buChar char="•"/>
              <a:tabLst/>
              <a:defRPr sz="2000" b="0" i="0" kern="1200">
                <a:solidFill>
                  <a:srgbClr val="4C4C4C"/>
                </a:solidFill>
                <a:latin typeface="Helvetica Neue"/>
                <a:ea typeface="ＭＳ Ｐゴシック" charset="0"/>
                <a:cs typeface="Helvetica Neue"/>
              </a:defRPr>
            </a:lvl5pPr>
            <a:lvl6pPr marL="3990546" indent="-362776" algn="l" defTabSz="725552" rtl="0" eaLnBrk="1" latinLnBrk="0" hangingPunct="1">
              <a:spcBef>
                <a:spcPct val="20000"/>
              </a:spcBef>
              <a:buFont typeface="Arial"/>
              <a:buChar char="•"/>
              <a:defRPr sz="3200" kern="1200">
                <a:solidFill>
                  <a:schemeClr val="tx1"/>
                </a:solidFill>
                <a:latin typeface="+mn-lt"/>
                <a:ea typeface="+mn-ea"/>
                <a:cs typeface="+mn-cs"/>
              </a:defRPr>
            </a:lvl6pPr>
            <a:lvl7pPr marL="4716100" indent="-362776" algn="l" defTabSz="725552" rtl="0" eaLnBrk="1" latinLnBrk="0" hangingPunct="1">
              <a:spcBef>
                <a:spcPct val="20000"/>
              </a:spcBef>
              <a:buFont typeface="Arial"/>
              <a:buChar char="•"/>
              <a:defRPr sz="3200" kern="1200">
                <a:solidFill>
                  <a:schemeClr val="tx1"/>
                </a:solidFill>
                <a:latin typeface="+mn-lt"/>
                <a:ea typeface="+mn-ea"/>
                <a:cs typeface="+mn-cs"/>
              </a:defRPr>
            </a:lvl7pPr>
            <a:lvl8pPr marL="5441654" indent="-362776" algn="l" defTabSz="725552" rtl="0" eaLnBrk="1" latinLnBrk="0" hangingPunct="1">
              <a:spcBef>
                <a:spcPct val="20000"/>
              </a:spcBef>
              <a:buFont typeface="Arial"/>
              <a:buChar char="•"/>
              <a:defRPr sz="3200" kern="1200">
                <a:solidFill>
                  <a:schemeClr val="tx1"/>
                </a:solidFill>
                <a:latin typeface="+mn-lt"/>
                <a:ea typeface="+mn-ea"/>
                <a:cs typeface="+mn-cs"/>
              </a:defRPr>
            </a:lvl8pPr>
            <a:lvl9pPr marL="6167209" indent="-362776" algn="l" defTabSz="725552" rtl="0" eaLnBrk="1" latinLnBrk="0" hangingPunct="1">
              <a:spcBef>
                <a:spcPct val="20000"/>
              </a:spcBef>
              <a:buFont typeface="Arial"/>
              <a:buChar char="•"/>
              <a:defRPr sz="3200" kern="1200">
                <a:solidFill>
                  <a:schemeClr val="tx1"/>
                </a:solidFill>
                <a:latin typeface="+mn-lt"/>
                <a:ea typeface="+mn-ea"/>
                <a:cs typeface="+mn-cs"/>
              </a:defRPr>
            </a:lvl9pPr>
          </a:lstStyle>
          <a:p>
            <a:r>
              <a:rPr lang="en-US" sz="2400" dirty="0"/>
              <a:t>Wu et al. </a:t>
            </a:r>
            <a:r>
              <a:rPr lang="en-US" sz="2400" dirty="0">
                <a:highlight>
                  <a:srgbClr val="FFFF00"/>
                </a:highlight>
              </a:rPr>
              <a:t>Get an A in Math</a:t>
            </a:r>
            <a:r>
              <a:rPr lang="en-US" sz="2400" dirty="0"/>
              <a:t>: Progressive Rectification Prompting (AAAI’24) </a:t>
            </a:r>
            <a:r>
              <a:rPr lang="en-US" sz="2400" dirty="0">
                <a:hlinkClick r:id="rId4"/>
              </a:rPr>
              <a:t>https://arxiv.org/abs/2312.06867</a:t>
            </a:r>
            <a:endParaRPr lang="en-US" sz="2400" dirty="0"/>
          </a:p>
        </p:txBody>
      </p:sp>
      <p:sp>
        <p:nvSpPr>
          <p:cNvPr id="9" name="Rounded Rectangle 8">
            <a:extLst>
              <a:ext uri="{FF2B5EF4-FFF2-40B4-BE49-F238E27FC236}">
                <a16:creationId xmlns:a16="http://schemas.microsoft.com/office/drawing/2014/main" id="{FCC9EDBE-D921-2841-93AC-F023CF358349}"/>
              </a:ext>
            </a:extLst>
          </p:cNvPr>
          <p:cNvSpPr>
            <a:spLocks noChangeAspect="1"/>
          </p:cNvSpPr>
          <p:nvPr/>
        </p:nvSpPr>
        <p:spPr>
          <a:xfrm>
            <a:off x="292166" y="2055249"/>
            <a:ext cx="6470943" cy="4192437"/>
          </a:xfrm>
          <a:prstGeom prst="roundRect">
            <a:avLst>
              <a:gd name="adj" fmla="val 6856"/>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4000" dirty="0">
                <a:latin typeface="Helvetica Neue"/>
                <a:cs typeface="Helvetica Neue"/>
              </a:rPr>
              <a:t>Kyle</a:t>
            </a:r>
            <a:r>
              <a:rPr lang="zh-CN" altLang="en-US" sz="4000" dirty="0">
                <a:latin typeface="Helvetica Neue"/>
                <a:cs typeface="Helvetica Neue"/>
              </a:rPr>
              <a:t> </a:t>
            </a:r>
            <a:r>
              <a:rPr lang="en-US" altLang="zh-CN" sz="4000" dirty="0">
                <a:latin typeface="Helvetica Neue"/>
                <a:cs typeface="Helvetica Neue"/>
              </a:rPr>
              <a:t>bought</a:t>
            </a:r>
            <a:r>
              <a:rPr lang="zh-CN" altLang="en-US" sz="4000" dirty="0">
                <a:latin typeface="Helvetica Neue"/>
                <a:cs typeface="Helvetica Neue"/>
              </a:rPr>
              <a:t> </a:t>
            </a:r>
            <a:r>
              <a:rPr lang="en-US" altLang="zh-CN" sz="4000" dirty="0">
                <a:latin typeface="Helvetica Neue"/>
                <a:cs typeface="Helvetica Neue"/>
              </a:rPr>
              <a:t>last</a:t>
            </a:r>
            <a:r>
              <a:rPr lang="zh-CN" altLang="en-US" sz="4000" dirty="0">
                <a:latin typeface="Helvetica Neue"/>
                <a:cs typeface="Helvetica Neue"/>
              </a:rPr>
              <a:t> </a:t>
            </a:r>
            <a:r>
              <a:rPr lang="en-US" altLang="zh-CN" sz="4000" dirty="0">
                <a:latin typeface="Helvetica Neue"/>
                <a:cs typeface="Helvetica Neue"/>
              </a:rPr>
              <a:t>year’s</a:t>
            </a:r>
            <a:r>
              <a:rPr lang="zh-CN" altLang="en-US" sz="4000" dirty="0">
                <a:latin typeface="Helvetica Neue"/>
                <a:cs typeface="Helvetica Neue"/>
              </a:rPr>
              <a:t> </a:t>
            </a:r>
            <a:r>
              <a:rPr lang="en-US" altLang="zh-CN" sz="4000" dirty="0">
                <a:latin typeface="Helvetica Neue"/>
                <a:cs typeface="Helvetica Neue"/>
              </a:rPr>
              <a:t>best-selling</a:t>
            </a:r>
            <a:r>
              <a:rPr lang="zh-CN" altLang="en-US" sz="4000" dirty="0">
                <a:latin typeface="Helvetica Neue"/>
                <a:cs typeface="Helvetica Neue"/>
              </a:rPr>
              <a:t> </a:t>
            </a:r>
            <a:r>
              <a:rPr lang="en-US" altLang="zh-CN" sz="4000" dirty="0">
                <a:latin typeface="Helvetica Neue"/>
                <a:cs typeface="Helvetica Neue"/>
              </a:rPr>
              <a:t>book</a:t>
            </a:r>
            <a:r>
              <a:rPr lang="zh-CN" altLang="en-US" sz="4000" dirty="0">
                <a:latin typeface="Helvetica Neue"/>
                <a:cs typeface="Helvetica Neue"/>
              </a:rPr>
              <a:t> </a:t>
            </a:r>
            <a:r>
              <a:rPr lang="en-US" altLang="zh-CN" sz="4000" dirty="0">
                <a:latin typeface="Helvetica Neue"/>
                <a:cs typeface="Helvetica Neue"/>
              </a:rPr>
              <a:t>for</a:t>
            </a:r>
            <a:r>
              <a:rPr lang="zh-CN" altLang="en-US" sz="4000" dirty="0">
                <a:latin typeface="Helvetica Neue"/>
                <a:cs typeface="Helvetica Neue"/>
              </a:rPr>
              <a:t> </a:t>
            </a:r>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This</a:t>
            </a:r>
            <a:r>
              <a:rPr lang="zh-CN" altLang="en-US" sz="4000" dirty="0">
                <a:latin typeface="Helvetica Neue"/>
                <a:cs typeface="Helvetica Neue"/>
              </a:rPr>
              <a:t> </a:t>
            </a:r>
            <a:r>
              <a:rPr lang="en-US" altLang="zh-CN" sz="4000" dirty="0">
                <a:latin typeface="Helvetica Neue"/>
                <a:cs typeface="Helvetica Neue"/>
              </a:rPr>
              <a:t>is</a:t>
            </a:r>
            <a:r>
              <a:rPr lang="zh-CN" altLang="en-US" sz="4000" dirty="0">
                <a:latin typeface="Helvetica Neue"/>
                <a:cs typeface="Helvetica Neue"/>
              </a:rPr>
              <a:t> </a:t>
            </a:r>
            <a:r>
              <a:rPr lang="en-US" altLang="zh-CN" sz="4000" dirty="0">
                <a:latin typeface="Helvetica Neue"/>
                <a:cs typeface="Helvetica Neue"/>
              </a:rPr>
              <a:t>with</a:t>
            </a:r>
            <a:r>
              <a:rPr lang="zh-CN" altLang="en-US" sz="4000" dirty="0">
                <a:latin typeface="Helvetica Neue"/>
                <a:cs typeface="Helvetica Neue"/>
              </a:rPr>
              <a:t> </a:t>
            </a:r>
            <a:r>
              <a:rPr lang="en-US" altLang="zh-CN" sz="4000" dirty="0">
                <a:latin typeface="Helvetica Neue"/>
                <a:cs typeface="Helvetica Neue"/>
              </a:rPr>
              <a:t>a</a:t>
            </a:r>
            <a:r>
              <a:rPr lang="zh-CN" altLang="en-US" sz="4000" dirty="0">
                <a:latin typeface="Helvetica Neue"/>
                <a:cs typeface="Helvetica Neue"/>
              </a:rPr>
              <a:t> </a:t>
            </a:r>
            <a:r>
              <a:rPr lang="en-US" altLang="zh-CN" sz="4000" dirty="0">
                <a:latin typeface="Helvetica Neue"/>
                <a:cs typeface="Helvetica Neue"/>
              </a:rPr>
              <a:t>25%</a:t>
            </a:r>
            <a:r>
              <a:rPr lang="zh-CN" altLang="en-US" sz="4000" dirty="0">
                <a:latin typeface="Helvetica Neue"/>
                <a:cs typeface="Helvetica Neue"/>
              </a:rPr>
              <a:t> </a:t>
            </a:r>
            <a:r>
              <a:rPr lang="en-US" altLang="zh-CN" sz="4000" dirty="0">
                <a:latin typeface="Helvetica Neue"/>
                <a:cs typeface="Helvetica Neue"/>
              </a:rPr>
              <a:t>discount</a:t>
            </a:r>
            <a:r>
              <a:rPr lang="zh-CN" altLang="en-US" sz="4000" dirty="0">
                <a:latin typeface="Helvetica Neue"/>
                <a:cs typeface="Helvetica Neue"/>
              </a:rPr>
              <a:t> </a:t>
            </a:r>
            <a:r>
              <a:rPr lang="en-US" altLang="zh-CN" sz="4000" dirty="0">
                <a:latin typeface="Helvetica Neue"/>
                <a:cs typeface="Helvetica Neue"/>
              </a:rPr>
              <a:t>from</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What</a:t>
            </a:r>
            <a:r>
              <a:rPr lang="zh-CN" altLang="en-US" sz="4000" dirty="0">
                <a:latin typeface="Helvetica Neue"/>
                <a:cs typeface="Helvetica Neue"/>
              </a:rPr>
              <a:t> </a:t>
            </a:r>
            <a:r>
              <a:rPr lang="en-US" altLang="zh-CN" sz="4000" dirty="0">
                <a:latin typeface="Helvetica Neue"/>
                <a:cs typeface="Helvetica Neue"/>
              </a:rPr>
              <a:t>was</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of</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book?</a:t>
            </a:r>
            <a:endParaRPr lang="en-US" sz="4000" dirty="0">
              <a:latin typeface="Helvetica Neue"/>
              <a:cs typeface="Helvetica Neue"/>
            </a:endParaRPr>
          </a:p>
        </p:txBody>
      </p:sp>
      <p:sp>
        <p:nvSpPr>
          <p:cNvPr id="10" name="Rounded Rectangle 9">
            <a:extLst>
              <a:ext uri="{FF2B5EF4-FFF2-40B4-BE49-F238E27FC236}">
                <a16:creationId xmlns:a16="http://schemas.microsoft.com/office/drawing/2014/main" id="{D60F1B14-5312-D619-56E8-F27EDC35F4D5}"/>
              </a:ext>
            </a:extLst>
          </p:cNvPr>
          <p:cNvSpPr>
            <a:spLocks noChangeAspect="1"/>
          </p:cNvSpPr>
          <p:nvPr/>
        </p:nvSpPr>
        <p:spPr>
          <a:xfrm>
            <a:off x="7211988" y="2055249"/>
            <a:ext cx="8493422" cy="4192437"/>
          </a:xfrm>
          <a:prstGeom prst="roundRect">
            <a:avLst>
              <a:gd name="adj" fmla="val 6856"/>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4000" dirty="0">
                <a:latin typeface="Helvetica Neue"/>
                <a:cs typeface="Helvetica Neue"/>
              </a:rPr>
              <a:t>First,</a:t>
            </a:r>
            <a:r>
              <a:rPr lang="zh-CN" altLang="en-US" sz="4000" dirty="0">
                <a:latin typeface="Helvetica Neue"/>
                <a:cs typeface="Helvetica Neue"/>
              </a:rPr>
              <a:t> </a:t>
            </a:r>
            <a:r>
              <a:rPr lang="en-US" altLang="zh-CN" sz="4000" dirty="0">
                <a:latin typeface="Helvetica Neue"/>
                <a:cs typeface="Helvetica Neue"/>
              </a:rPr>
              <a:t>we</a:t>
            </a:r>
            <a:r>
              <a:rPr lang="zh-CN" altLang="en-US" sz="4000" dirty="0">
                <a:latin typeface="Helvetica Neue"/>
                <a:cs typeface="Helvetica Neue"/>
              </a:rPr>
              <a:t> </a:t>
            </a:r>
            <a:r>
              <a:rPr lang="en-US" altLang="zh-CN" sz="4000" dirty="0">
                <a:latin typeface="Helvetica Neue"/>
                <a:cs typeface="Helvetica Neue"/>
              </a:rPr>
              <a:t>need</a:t>
            </a:r>
            <a:r>
              <a:rPr lang="zh-CN" altLang="en-US" sz="4000" dirty="0">
                <a:latin typeface="Helvetica Neue"/>
                <a:cs typeface="Helvetica Neue"/>
              </a:rPr>
              <a:t> </a:t>
            </a:r>
            <a:r>
              <a:rPr lang="en-US" altLang="zh-CN" sz="4000" dirty="0">
                <a:latin typeface="Helvetica Neue"/>
                <a:cs typeface="Helvetica Neue"/>
              </a:rPr>
              <a:t>to</a:t>
            </a:r>
            <a:r>
              <a:rPr lang="zh-CN" altLang="en-US" sz="4000" dirty="0">
                <a:latin typeface="Helvetica Neue"/>
                <a:cs typeface="Helvetica Neue"/>
              </a:rPr>
              <a:t> </a:t>
            </a:r>
            <a:r>
              <a:rPr lang="en-US" altLang="zh-CN" sz="4000" dirty="0">
                <a:latin typeface="Helvetica Neue"/>
                <a:cs typeface="Helvetica Neue"/>
              </a:rPr>
              <a:t>find</a:t>
            </a:r>
            <a:r>
              <a:rPr lang="zh-CN" altLang="en-US" sz="4000" dirty="0">
                <a:latin typeface="Helvetica Neue"/>
                <a:cs typeface="Helvetica Neue"/>
              </a:rPr>
              <a:t> </a:t>
            </a:r>
            <a:r>
              <a:rPr lang="en-US" altLang="zh-CN" sz="4000" dirty="0">
                <a:latin typeface="Helvetica Neue"/>
                <a:cs typeface="Helvetica Neue"/>
              </a:rPr>
              <a:t>how</a:t>
            </a:r>
            <a:r>
              <a:rPr lang="zh-CN" altLang="en-US" sz="4000" dirty="0">
                <a:latin typeface="Helvetica Neue"/>
                <a:cs typeface="Helvetica Neue"/>
              </a:rPr>
              <a:t> </a:t>
            </a:r>
            <a:r>
              <a:rPr lang="en-US" altLang="zh-CN" sz="4000" dirty="0">
                <a:latin typeface="Helvetica Neue"/>
                <a:cs typeface="Helvetica Neue"/>
              </a:rPr>
              <a:t>much</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book</a:t>
            </a:r>
            <a:r>
              <a:rPr lang="zh-CN" altLang="en-US" sz="4000" dirty="0">
                <a:latin typeface="Helvetica Neue"/>
                <a:cs typeface="Helvetica Neue"/>
              </a:rPr>
              <a:t> </a:t>
            </a:r>
            <a:r>
              <a:rPr lang="en-US" altLang="zh-CN" sz="4000" dirty="0">
                <a:latin typeface="Helvetica Neue"/>
                <a:cs typeface="Helvetica Neue"/>
              </a:rPr>
              <a:t>was</a:t>
            </a:r>
            <a:r>
              <a:rPr lang="zh-CN" altLang="en-US" sz="4000" dirty="0">
                <a:latin typeface="Helvetica Neue"/>
                <a:cs typeface="Helvetica Neue"/>
              </a:rPr>
              <a:t> </a:t>
            </a:r>
            <a:r>
              <a:rPr lang="en-US" altLang="zh-CN" sz="4000" dirty="0">
                <a:latin typeface="Helvetica Neue"/>
                <a:cs typeface="Helvetica Neue"/>
              </a:rPr>
              <a:t>discounted</a:t>
            </a:r>
            <a:r>
              <a:rPr lang="zh-CN" altLang="en-US" sz="4000" dirty="0">
                <a:latin typeface="Helvetica Neue"/>
                <a:cs typeface="Helvetica Neue"/>
              </a:rPr>
              <a:t> </a:t>
            </a:r>
            <a:r>
              <a:rPr lang="en-US" altLang="zh-CN" sz="4000" dirty="0">
                <a:latin typeface="Helvetica Neue"/>
                <a:cs typeface="Helvetica Neue"/>
              </a:rPr>
              <a:t>by</a:t>
            </a:r>
            <a:r>
              <a:rPr lang="zh-CN" altLang="en-US" sz="4000" dirty="0">
                <a:latin typeface="Helvetica Neue"/>
                <a:cs typeface="Helvetica Neue"/>
              </a:rPr>
              <a:t> </a:t>
            </a:r>
            <a:r>
              <a:rPr lang="en-US" altLang="zh-CN" sz="4000" dirty="0">
                <a:latin typeface="Helvetica Neue"/>
                <a:cs typeface="Helvetica Neue"/>
              </a:rPr>
              <a:t>25%</a:t>
            </a:r>
            <a:r>
              <a:rPr lang="zh-CN" altLang="en-US" sz="4000" dirty="0">
                <a:latin typeface="Helvetica Neue"/>
                <a:cs typeface="Helvetica Neue"/>
              </a:rPr>
              <a:t> </a:t>
            </a:r>
            <a:r>
              <a:rPr lang="en-US" altLang="zh-CN" sz="4000" dirty="0">
                <a:latin typeface="Helvetica Neue"/>
                <a:cs typeface="Helvetica Neue"/>
              </a:rPr>
              <a:t>of</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Therefore,</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original</a:t>
            </a:r>
            <a:r>
              <a:rPr lang="zh-CN" altLang="en-US" sz="4000" dirty="0">
                <a:latin typeface="Helvetica Neue"/>
                <a:cs typeface="Helvetica Neue"/>
              </a:rPr>
              <a:t> </a:t>
            </a:r>
            <a:r>
              <a:rPr lang="en-US" altLang="zh-CN" sz="4000" dirty="0">
                <a:latin typeface="Helvetica Neue"/>
                <a:cs typeface="Helvetica Neue"/>
              </a:rPr>
              <a:t>price</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19.5/0.25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78.</a:t>
            </a:r>
            <a:r>
              <a:rPr lang="zh-CN" altLang="en-US" sz="4000" dirty="0">
                <a:latin typeface="Helvetica Neue"/>
                <a:cs typeface="Helvetica Neue"/>
              </a:rPr>
              <a:t> </a:t>
            </a:r>
            <a:r>
              <a:rPr lang="en-US" altLang="zh-CN" sz="4000" dirty="0">
                <a:latin typeface="Helvetica Neue"/>
                <a:cs typeface="Helvetica Neue"/>
              </a:rPr>
              <a:t>Therefore,</a:t>
            </a:r>
            <a:r>
              <a:rPr lang="zh-CN" altLang="en-US" sz="4000" dirty="0">
                <a:latin typeface="Helvetica Neue"/>
                <a:cs typeface="Helvetica Neue"/>
              </a:rPr>
              <a:t> </a:t>
            </a:r>
            <a:r>
              <a:rPr lang="en-US" altLang="zh-CN" sz="4000" dirty="0">
                <a:latin typeface="Helvetica Neue"/>
                <a:cs typeface="Helvetica Neue"/>
              </a:rPr>
              <a:t>the</a:t>
            </a:r>
            <a:r>
              <a:rPr lang="zh-CN" altLang="en-US" sz="4000" dirty="0">
                <a:latin typeface="Helvetica Neue"/>
                <a:cs typeface="Helvetica Neue"/>
              </a:rPr>
              <a:t> </a:t>
            </a:r>
            <a:r>
              <a:rPr lang="en-US" altLang="zh-CN" sz="4000" dirty="0">
                <a:latin typeface="Helvetica Neue"/>
                <a:cs typeface="Helvetica Neue"/>
              </a:rPr>
              <a:t>answer</a:t>
            </a:r>
            <a:r>
              <a:rPr lang="zh-CN" altLang="en-US" sz="4000" dirty="0">
                <a:latin typeface="Helvetica Neue"/>
                <a:cs typeface="Helvetica Neue"/>
              </a:rPr>
              <a:t> </a:t>
            </a:r>
            <a:r>
              <a:rPr lang="en-US" altLang="zh-CN" sz="4000" dirty="0">
                <a:latin typeface="Helvetica Neue"/>
                <a:cs typeface="Helvetica Neue"/>
              </a:rPr>
              <a:t>is</a:t>
            </a:r>
            <a:r>
              <a:rPr lang="zh-CN" altLang="en-US" sz="4000" dirty="0">
                <a:latin typeface="Helvetica Neue"/>
                <a:cs typeface="Helvetica Neue"/>
              </a:rPr>
              <a:t> </a:t>
            </a:r>
            <a:r>
              <a:rPr lang="en-US" altLang="zh-CN" sz="4000" dirty="0">
                <a:latin typeface="Helvetica Neue"/>
                <a:cs typeface="Helvetica Neue"/>
              </a:rPr>
              <a:t>78.</a:t>
            </a:r>
            <a:r>
              <a:rPr lang="zh-CN" altLang="en-US" sz="4000" dirty="0">
                <a:latin typeface="Helvetica Neue"/>
                <a:cs typeface="Helvetica Neue"/>
              </a:rPr>
              <a:t> </a:t>
            </a:r>
            <a:r>
              <a:rPr lang="en-US" altLang="zh-CN" sz="4000" dirty="0">
                <a:solidFill>
                  <a:srgbClr val="FF0000"/>
                </a:solidFill>
                <a:latin typeface="Helvetica Neue"/>
                <a:cs typeface="Helvetica Neue"/>
              </a:rPr>
              <a:t>×</a:t>
            </a:r>
            <a:endParaRPr lang="en-US" sz="4000" dirty="0">
              <a:solidFill>
                <a:srgbClr val="FF0000"/>
              </a:solidFill>
              <a:latin typeface="Helvetica Neue"/>
              <a:cs typeface="Helvetica Neue"/>
            </a:endParaRPr>
          </a:p>
        </p:txBody>
      </p:sp>
      <p:sp>
        <p:nvSpPr>
          <p:cNvPr id="11" name="Rounded Rectangle 10">
            <a:extLst>
              <a:ext uri="{FF2B5EF4-FFF2-40B4-BE49-F238E27FC236}">
                <a16:creationId xmlns:a16="http://schemas.microsoft.com/office/drawing/2014/main" id="{D11BC058-81BE-4492-7EDC-92FE899B93FE}"/>
              </a:ext>
            </a:extLst>
          </p:cNvPr>
          <p:cNvSpPr>
            <a:spLocks noChangeAspect="1"/>
          </p:cNvSpPr>
          <p:nvPr/>
        </p:nvSpPr>
        <p:spPr>
          <a:xfrm>
            <a:off x="292166" y="6434892"/>
            <a:ext cx="15413244" cy="1363387"/>
          </a:xfrm>
          <a:prstGeom prst="roundRect">
            <a:avLst>
              <a:gd name="adj" fmla="val 6856"/>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4000" dirty="0">
                <a:latin typeface="Helvetica Neue"/>
                <a:cs typeface="Helvetica Neue"/>
              </a:rPr>
              <a:t>19.5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(1</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0.25)</a:t>
            </a:r>
            <a:r>
              <a:rPr lang="zh-CN" altLang="en-US" sz="4000" dirty="0">
                <a:latin typeface="Helvetica Neue"/>
                <a:cs typeface="Helvetica Neue"/>
              </a:rPr>
              <a:t> </a:t>
            </a:r>
            <a:r>
              <a:rPr lang="en-US" altLang="zh-CN" sz="4000" dirty="0">
                <a:latin typeface="Helvetica Neue"/>
                <a:cs typeface="Helvetica Neue"/>
              </a:rPr>
              <a:t>=</a:t>
            </a:r>
            <a:r>
              <a:rPr lang="zh-CN" altLang="en-US" sz="4000" dirty="0">
                <a:latin typeface="Helvetica Neue"/>
                <a:cs typeface="Helvetica Neue"/>
              </a:rPr>
              <a:t> </a:t>
            </a:r>
            <a:r>
              <a:rPr lang="en-US" altLang="zh-CN" sz="4000" dirty="0">
                <a:latin typeface="Helvetica Neue"/>
                <a:cs typeface="Helvetica Neue"/>
              </a:rPr>
              <a:t>26.</a:t>
            </a:r>
            <a:r>
              <a:rPr lang="zh-CN" altLang="en-US" sz="4000" dirty="0">
                <a:latin typeface="Helvetica Neue"/>
                <a:cs typeface="Helvetica Neue"/>
              </a:rPr>
              <a:t> </a:t>
            </a:r>
            <a:endParaRPr lang="en-US" sz="4000" dirty="0">
              <a:latin typeface="Helvetica Neue"/>
              <a:cs typeface="Helvetica Neue"/>
            </a:endParaRPr>
          </a:p>
        </p:txBody>
      </p:sp>
    </p:spTree>
    <p:extLst>
      <p:ext uri="{BB962C8B-B14F-4D97-AF65-F5344CB8AC3E}">
        <p14:creationId xmlns:p14="http://schemas.microsoft.com/office/powerpoint/2010/main" val="4034401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theme/theme1.xml><?xml version="1.0" encoding="utf-8"?>
<a:theme xmlns:a="http://schemas.openxmlformats.org/drawingml/2006/main" name="16x9_Template_Shell_Basics">
  <a:themeElements>
    <a:clrScheme name="Pinterest_Theme_Colors_2015 1">
      <a:dk1>
        <a:srgbClr val="4C4C4C"/>
      </a:dk1>
      <a:lt1>
        <a:sysClr val="window" lastClr="FFFFFF"/>
      </a:lt1>
      <a:dk2>
        <a:srgbClr val="98938A"/>
      </a:dk2>
      <a:lt2>
        <a:srgbClr val="D6D4CF"/>
      </a:lt2>
      <a:accent1>
        <a:srgbClr val="BD081C"/>
      </a:accent1>
      <a:accent2>
        <a:srgbClr val="E27A3F"/>
      </a:accent2>
      <a:accent3>
        <a:srgbClr val="F2BE5C"/>
      </a:accent3>
      <a:accent4>
        <a:srgbClr val="9DC63E"/>
      </a:accent4>
      <a:accent5>
        <a:srgbClr val="4AAEB8"/>
      </a:accent5>
      <a:accent6>
        <a:srgbClr val="5D6FA5"/>
      </a:accent6>
      <a:hlink>
        <a:srgbClr val="3B3B3B"/>
      </a:hlink>
      <a:folHlink>
        <a:srgbClr val="8681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8938A"/>
        </a:solidFill>
        <a:ln>
          <a:noFill/>
        </a:ln>
        <a:effectLst/>
      </a:spPr>
      <a:bodyPr rtlCol="0" anchor="ctr"/>
      <a:lstStyle>
        <a:defPPr algn="ctr">
          <a:defRPr sz="2500" dirty="0" smtClean="0">
            <a:latin typeface="Helvetica Neue"/>
            <a:cs typeface="Helvetica Neue"/>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2500" dirty="0" err="1" smtClean="0">
            <a:latin typeface="Helvetica Neue"/>
            <a:cs typeface="Helvetica Neue"/>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18318</TotalTime>
  <Words>2796</Words>
  <Application>Microsoft Macintosh PowerPoint</Application>
  <PresentationFormat>Custom</PresentationFormat>
  <Paragraphs>713</Paragraphs>
  <Slides>37</Slides>
  <Notes>10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37</vt:i4>
      </vt:variant>
    </vt:vector>
  </HeadingPairs>
  <TitlesOfParts>
    <vt:vector size="50" baseType="lpstr">
      <vt:lpstr>KaiTi</vt:lpstr>
      <vt:lpstr>Kaiti TC</vt:lpstr>
      <vt:lpstr>Zapf Dingbats</vt:lpstr>
      <vt:lpstr>Arial</vt:lpstr>
      <vt:lpstr>Calibri</vt:lpstr>
      <vt:lpstr>Cambria Math</vt:lpstr>
      <vt:lpstr>Colfax</vt:lpstr>
      <vt:lpstr>Georgia</vt:lpstr>
      <vt:lpstr>Helvetica Neue</vt:lpstr>
      <vt:lpstr>Helvetica Neue Light</vt:lpstr>
      <vt:lpstr>Times New Roman</vt:lpstr>
      <vt:lpstr>Wingdings</vt:lpstr>
      <vt:lpstr>16x9_Template_Shell_Basics</vt:lpstr>
      <vt:lpstr>PowerPoint Presentation</vt:lpstr>
      <vt:lpstr>Reasoning in Natural Language</vt:lpstr>
      <vt:lpstr>Reasoning in Natural Language (cont.)</vt:lpstr>
      <vt:lpstr>PowerPoint Presentation</vt:lpstr>
      <vt:lpstr>Abductive Reasoning</vt:lpstr>
      <vt:lpstr>Chain of Thoughts</vt:lpstr>
      <vt:lpstr>Key Techs Behind LLMs</vt:lpstr>
      <vt:lpstr>PowerPoint Presentation</vt:lpstr>
      <vt:lpstr>PowerPoint Presentation</vt:lpstr>
      <vt:lpstr>Substitute Verification</vt:lpstr>
      <vt:lpstr>Progressive Correction</vt:lpstr>
      <vt:lpstr>PowerPoint Presentation</vt:lpstr>
      <vt:lpstr>Results</vt:lpstr>
      <vt:lpstr>PowerPoint Presentation</vt:lpstr>
      <vt:lpstr>PowerPoint Presentation</vt:lpstr>
      <vt:lpstr>Enhancing Reasoning with Reflection</vt:lpstr>
      <vt:lpstr>PowerPoint Presentation</vt:lpstr>
      <vt:lpstr>Closed-Book</vt:lpstr>
      <vt:lpstr>How do humans find the answer?</vt:lpstr>
      <vt:lpstr>How do humans find the answer?</vt:lpstr>
      <vt:lpstr>How do humans find the answer?</vt:lpstr>
      <vt:lpstr>How do humans find the answer?</vt:lpstr>
      <vt:lpstr>Closed-Book</vt:lpstr>
      <vt:lpstr>PowerPoint Presentation</vt:lpstr>
      <vt:lpstr>Knowledge-Augmented NLP</vt:lpstr>
      <vt:lpstr>How about Answer Diversity?</vt:lpstr>
      <vt:lpstr>Generating Diverse Explanations</vt:lpstr>
      <vt:lpstr>Take Away</vt:lpstr>
      <vt:lpstr>Welcome to visit our lab!</vt:lpstr>
      <vt:lpstr>PowerPoint Presentation</vt:lpstr>
      <vt:lpstr>PowerPoint Presentation</vt:lpstr>
      <vt:lpstr>PowerPoint Presentation</vt:lpstr>
      <vt:lpstr>Open-Domain Question Answering</vt:lpstr>
      <vt:lpstr>PowerPoint Presentation</vt:lpstr>
      <vt:lpstr>Why not use GPT-3 to directly generate the answer? </vt:lpstr>
      <vt:lpstr>GenRead: Supervised Learning</vt:lpstr>
      <vt:lpstr>Surprising Zero-Shot / Few-Shot Performance</vt:lpstr>
    </vt:vector>
  </TitlesOfParts>
  <Company>Aaron Rabideau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Aaron Rabideau</dc:creator>
  <cp:lastModifiedBy>Meng Jiang</cp:lastModifiedBy>
  <cp:revision>2450</cp:revision>
  <cp:lastPrinted>2016-04-21T19:59:33Z</cp:lastPrinted>
  <dcterms:created xsi:type="dcterms:W3CDTF">2013-10-17T20:28:19Z</dcterms:created>
  <dcterms:modified xsi:type="dcterms:W3CDTF">2024-07-20T23:46:29Z</dcterms:modified>
</cp:coreProperties>
</file>